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5" r:id="rId4"/>
  </p:sldMasterIdLst>
  <p:sldIdLst>
    <p:sldId id="256" r:id="rId5"/>
    <p:sldId id="304" r:id="rId6"/>
    <p:sldId id="302" r:id="rId7"/>
    <p:sldId id="306" r:id="rId8"/>
    <p:sldId id="307" r:id="rId9"/>
    <p:sldId id="309" r:id="rId10"/>
    <p:sldId id="310" r:id="rId11"/>
    <p:sldId id="313" r:id="rId12"/>
    <p:sldId id="314" r:id="rId13"/>
    <p:sldId id="316" r:id="rId14"/>
    <p:sldId id="31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E0A3"/>
    <a:srgbClr val="FFCC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71" autoAdjust="0"/>
    <p:restoredTop sz="86425" autoAdjust="0"/>
  </p:normalViewPr>
  <p:slideViewPr>
    <p:cSldViewPr snapToGrid="0">
      <p:cViewPr varScale="1">
        <p:scale>
          <a:sx n="137" d="100"/>
          <a:sy n="137" d="100"/>
        </p:scale>
        <p:origin x="948" y="12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ia Ellis (tellis2)" userId="c142a721-442d-46e0-b651-a493c8d8eb91" providerId="ADAL" clId="{E87BACA3-9DB2-450F-B8E4-B536F0F89342}"/>
    <pc:docChg chg="modSld">
      <pc:chgData name="Tania Ellis (tellis2)" userId="c142a721-442d-46e0-b651-a493c8d8eb91" providerId="ADAL" clId="{E87BACA3-9DB2-450F-B8E4-B536F0F89342}" dt="2025-08-13T19:06:45.749" v="69" actId="20577"/>
      <pc:docMkLst>
        <pc:docMk/>
      </pc:docMkLst>
      <pc:sldChg chg="modSp mod">
        <pc:chgData name="Tania Ellis (tellis2)" userId="c142a721-442d-46e0-b651-a493c8d8eb91" providerId="ADAL" clId="{E87BACA3-9DB2-450F-B8E4-B536F0F89342}" dt="2025-08-11T15:30:01.737" v="11" actId="20577"/>
        <pc:sldMkLst>
          <pc:docMk/>
          <pc:sldMk cId="3283003018" sldId="306"/>
        </pc:sldMkLst>
        <pc:spChg chg="mod">
          <ac:chgData name="Tania Ellis (tellis2)" userId="c142a721-442d-46e0-b651-a493c8d8eb91" providerId="ADAL" clId="{E87BACA3-9DB2-450F-B8E4-B536F0F89342}" dt="2025-08-11T15:30:01.737" v="11" actId="20577"/>
          <ac:spMkLst>
            <pc:docMk/>
            <pc:sldMk cId="3283003018" sldId="306"/>
            <ac:spMk id="3" creationId="{00000000-0000-0000-0000-000000000000}"/>
          </ac:spMkLst>
        </pc:spChg>
      </pc:sldChg>
      <pc:sldChg chg="modSp mod">
        <pc:chgData name="Tania Ellis (tellis2)" userId="c142a721-442d-46e0-b651-a493c8d8eb91" providerId="ADAL" clId="{E87BACA3-9DB2-450F-B8E4-B536F0F89342}" dt="2025-08-13T19:06:45.749" v="69" actId="20577"/>
        <pc:sldMkLst>
          <pc:docMk/>
          <pc:sldMk cId="3144143033" sldId="309"/>
        </pc:sldMkLst>
        <pc:spChg chg="mod">
          <ac:chgData name="Tania Ellis (tellis2)" userId="c142a721-442d-46e0-b651-a493c8d8eb91" providerId="ADAL" clId="{E87BACA3-9DB2-450F-B8E4-B536F0F89342}" dt="2025-08-13T19:06:45.749" v="69" actId="20577"/>
          <ac:spMkLst>
            <pc:docMk/>
            <pc:sldMk cId="3144143033" sldId="309"/>
            <ac:spMk id="3" creationId="{00000000-0000-0000-0000-000000000000}"/>
          </ac:spMkLst>
        </pc:spChg>
      </pc:sldChg>
      <pc:sldChg chg="modSp mod">
        <pc:chgData name="Tania Ellis (tellis2)" userId="c142a721-442d-46e0-b651-a493c8d8eb91" providerId="ADAL" clId="{E87BACA3-9DB2-450F-B8E4-B536F0F89342}" dt="2025-08-13T19:05:18.423" v="30" actId="20577"/>
        <pc:sldMkLst>
          <pc:docMk/>
          <pc:sldMk cId="116027657" sldId="310"/>
        </pc:sldMkLst>
        <pc:spChg chg="mod">
          <ac:chgData name="Tania Ellis (tellis2)" userId="c142a721-442d-46e0-b651-a493c8d8eb91" providerId="ADAL" clId="{E87BACA3-9DB2-450F-B8E4-B536F0F89342}" dt="2025-08-13T19:05:18.423" v="30" actId="20577"/>
          <ac:spMkLst>
            <pc:docMk/>
            <pc:sldMk cId="116027657" sldId="310"/>
            <ac:spMk id="8" creationId="{3CCBB16D-A6D5-41D2-B9B1-2A91CF488827}"/>
          </ac:spMkLst>
        </pc:spChg>
      </pc:sldChg>
    </pc:docChg>
  </pc:docChgLst>
  <pc:docChgLst>
    <pc:chgData name="Arin Doerfler (adoerfle)" userId="532b475a-a701-4f92-bb73-04d33100d4ec" providerId="ADAL" clId="{B7C878E6-266F-46C3-A272-C69C68B9A85A}"/>
    <pc:docChg chg="custSel modSld">
      <pc:chgData name="Arin Doerfler (adoerfle)" userId="532b475a-a701-4f92-bb73-04d33100d4ec" providerId="ADAL" clId="{B7C878E6-266F-46C3-A272-C69C68B9A85A}" dt="2026-08-07T14:21:28.574" v="434" actId="13244"/>
      <pc:docMkLst>
        <pc:docMk/>
      </pc:docMkLst>
      <pc:sldChg chg="modSp mod">
        <pc:chgData name="Arin Doerfler (adoerfle)" userId="532b475a-a701-4f92-bb73-04d33100d4ec" providerId="ADAL" clId="{B7C878E6-266F-46C3-A272-C69C68B9A85A}" dt="2026-08-07T14:13:27.452" v="33" actId="962"/>
        <pc:sldMkLst>
          <pc:docMk/>
          <pc:sldMk cId="226397462" sldId="256"/>
        </pc:sldMkLst>
        <pc:picChg chg="mod">
          <ac:chgData name="Arin Doerfler (adoerfle)" userId="532b475a-a701-4f92-bb73-04d33100d4ec" providerId="ADAL" clId="{B7C878E6-266F-46C3-A272-C69C68B9A85A}" dt="2026-08-07T14:13:27.452" v="33" actId="962"/>
          <ac:picMkLst>
            <pc:docMk/>
            <pc:sldMk cId="226397462" sldId="256"/>
            <ac:picMk id="4" creationId="{CB9122D0-75E8-4371-B7D8-BB3A29E4AF30}"/>
          </ac:picMkLst>
        </pc:picChg>
      </pc:sldChg>
      <pc:sldChg chg="modSp mod">
        <pc:chgData name="Arin Doerfler (adoerfle)" userId="532b475a-a701-4f92-bb73-04d33100d4ec" providerId="ADAL" clId="{B7C878E6-266F-46C3-A272-C69C68B9A85A}" dt="2026-08-07T14:21:00.217" v="431" actId="13244"/>
        <pc:sldMkLst>
          <pc:docMk/>
          <pc:sldMk cId="75522595" sldId="307"/>
        </pc:sldMkLst>
        <pc:spChg chg="mod">
          <ac:chgData name="Arin Doerfler (adoerfle)" userId="532b475a-a701-4f92-bb73-04d33100d4ec" providerId="ADAL" clId="{B7C878E6-266F-46C3-A272-C69C68B9A85A}" dt="2026-08-07T14:20:47.001" v="429"/>
          <ac:spMkLst>
            <pc:docMk/>
            <pc:sldMk cId="75522595" sldId="307"/>
            <ac:spMk id="4" creationId="{3F14AC54-A7B7-41EF-B848-550BEF212DEF}"/>
          </ac:spMkLst>
        </pc:spChg>
        <pc:picChg chg="mod">
          <ac:chgData name="Arin Doerfler (adoerfle)" userId="532b475a-a701-4f92-bb73-04d33100d4ec" providerId="ADAL" clId="{B7C878E6-266F-46C3-A272-C69C68B9A85A}" dt="2026-08-07T14:13:51.496" v="105" actId="962"/>
          <ac:picMkLst>
            <pc:docMk/>
            <pc:sldMk cId="75522595" sldId="307"/>
            <ac:picMk id="5" creationId="{D923CB02-E4BC-46D5-8771-98B184C7A9B9}"/>
          </ac:picMkLst>
        </pc:picChg>
        <pc:picChg chg="mod">
          <ac:chgData name="Arin Doerfler (adoerfle)" userId="532b475a-a701-4f92-bb73-04d33100d4ec" providerId="ADAL" clId="{B7C878E6-266F-46C3-A272-C69C68B9A85A}" dt="2026-08-07T14:20:57.846" v="430" actId="13244"/>
          <ac:picMkLst>
            <pc:docMk/>
            <pc:sldMk cId="75522595" sldId="307"/>
            <ac:picMk id="6" creationId="{7665C486-A3F6-41AD-8A1E-882532AB874C}"/>
          </ac:picMkLst>
        </pc:picChg>
        <pc:picChg chg="mod">
          <ac:chgData name="Arin Doerfler (adoerfle)" userId="532b475a-a701-4f92-bb73-04d33100d4ec" providerId="ADAL" clId="{B7C878E6-266F-46C3-A272-C69C68B9A85A}" dt="2026-08-07T14:21:00.217" v="431" actId="13244"/>
          <ac:picMkLst>
            <pc:docMk/>
            <pc:sldMk cId="75522595" sldId="307"/>
            <ac:picMk id="7" creationId="{8F3DBA83-604A-478D-9CBF-ECA465047F7B}"/>
          </ac:picMkLst>
        </pc:picChg>
      </pc:sldChg>
      <pc:sldChg chg="addSp delSp modSp mod modClrScheme chgLayout">
        <pc:chgData name="Arin Doerfler (adoerfle)" userId="532b475a-a701-4f92-bb73-04d33100d4ec" providerId="ADAL" clId="{B7C878E6-266F-46C3-A272-C69C68B9A85A}" dt="2026-08-07T14:21:28.574" v="434" actId="13244"/>
        <pc:sldMkLst>
          <pc:docMk/>
          <pc:sldMk cId="3599768121" sldId="316"/>
        </pc:sldMkLst>
        <pc:spChg chg="mod">
          <ac:chgData name="Arin Doerfler (adoerfle)" userId="532b475a-a701-4f92-bb73-04d33100d4ec" providerId="ADAL" clId="{B7C878E6-266F-46C3-A272-C69C68B9A85A}" dt="2026-08-07T14:21:24.854" v="433" actId="13244"/>
          <ac:spMkLst>
            <pc:docMk/>
            <pc:sldMk cId="3599768121" sldId="316"/>
            <ac:spMk id="4" creationId="{C752BE47-A527-4CF7-8D4E-39FCD3B2B001}"/>
          </ac:spMkLst>
        </pc:spChg>
        <pc:spChg chg="add mod ord">
          <ac:chgData name="Arin Doerfler (adoerfle)" userId="532b475a-a701-4f92-bb73-04d33100d4ec" providerId="ADAL" clId="{B7C878E6-266F-46C3-A272-C69C68B9A85A}" dt="2026-08-07T14:21:20.008" v="432" actId="13244"/>
          <ac:spMkLst>
            <pc:docMk/>
            <pc:sldMk cId="3599768121" sldId="316"/>
            <ac:spMk id="5" creationId="{BC75D00E-F722-DBB5-515D-97C367283065}"/>
          </ac:spMkLst>
        </pc:spChg>
        <pc:spChg chg="add del mod ord">
          <ac:chgData name="Arin Doerfler (adoerfle)" userId="532b475a-a701-4f92-bb73-04d33100d4ec" providerId="ADAL" clId="{B7C878E6-266F-46C3-A272-C69C68B9A85A}" dt="2026-08-07T14:19:26.912" v="427" actId="478"/>
          <ac:spMkLst>
            <pc:docMk/>
            <pc:sldMk cId="3599768121" sldId="316"/>
            <ac:spMk id="6" creationId="{A12CF81C-3685-6D7D-0B05-D56463013078}"/>
          </ac:spMkLst>
        </pc:spChg>
        <pc:spChg chg="add del mod ord">
          <ac:chgData name="Arin Doerfler (adoerfle)" userId="532b475a-a701-4f92-bb73-04d33100d4ec" providerId="ADAL" clId="{B7C878E6-266F-46C3-A272-C69C68B9A85A}" dt="2026-08-07T14:19:21.693" v="425" actId="478"/>
          <ac:spMkLst>
            <pc:docMk/>
            <pc:sldMk cId="3599768121" sldId="316"/>
            <ac:spMk id="7" creationId="{4A008688-5AE6-1E08-9F06-EF48B0C8CD9F}"/>
          </ac:spMkLst>
        </pc:spChg>
        <pc:picChg chg="mod">
          <ac:chgData name="Arin Doerfler (adoerfle)" userId="532b475a-a701-4f92-bb73-04d33100d4ec" providerId="ADAL" clId="{B7C878E6-266F-46C3-A272-C69C68B9A85A}" dt="2026-08-07T14:21:28.574" v="434" actId="13244"/>
          <ac:picMkLst>
            <pc:docMk/>
            <pc:sldMk cId="3599768121" sldId="316"/>
            <ac:picMk id="2" creationId="{D111E7DB-5BF7-42C1-B9F5-73B5216AA4D3}"/>
          </ac:picMkLst>
        </pc:picChg>
        <pc:picChg chg="mod">
          <ac:chgData name="Arin Doerfler (adoerfle)" userId="532b475a-a701-4f92-bb73-04d33100d4ec" providerId="ADAL" clId="{B7C878E6-266F-46C3-A272-C69C68B9A85A}" dt="2026-08-07T14:18:21.303" v="385" actId="1076"/>
          <ac:picMkLst>
            <pc:docMk/>
            <pc:sldMk cId="3599768121" sldId="316"/>
            <ac:picMk id="3" creationId="{8BDF54F3-5126-4B1E-BA56-90DC2A8D2ACD}"/>
          </ac:picMkLst>
        </pc:picChg>
      </pc:sldChg>
    </pc:docChg>
  </pc:docChgLst>
  <pc:docChgLst>
    <pc:chgData name="Tania Ellis (tellis2)" userId="c142a721-442d-46e0-b651-a493c8d8eb91" providerId="ADAL" clId="{90D2A67E-E2BD-4244-892C-E3FB6F7E2E8F}"/>
    <pc:docChg chg="modSld">
      <pc:chgData name="Tania Ellis (tellis2)" userId="c142a721-442d-46e0-b651-a493c8d8eb91" providerId="ADAL" clId="{90D2A67E-E2BD-4244-892C-E3FB6F7E2E8F}" dt="2026-07-21T19:23:37.284" v="76" actId="20577"/>
      <pc:docMkLst>
        <pc:docMk/>
      </pc:docMkLst>
      <pc:sldChg chg="modSp mod">
        <pc:chgData name="Tania Ellis (tellis2)" userId="c142a721-442d-46e0-b651-a493c8d8eb91" providerId="ADAL" clId="{90D2A67E-E2BD-4244-892C-E3FB6F7E2E8F}" dt="2026-07-21T19:05:46.386" v="1" actId="20577"/>
        <pc:sldMkLst>
          <pc:docMk/>
          <pc:sldMk cId="226397462" sldId="256"/>
        </pc:sldMkLst>
        <pc:spChg chg="mod">
          <ac:chgData name="Tania Ellis (tellis2)" userId="c142a721-442d-46e0-b651-a493c8d8eb91" providerId="ADAL" clId="{90D2A67E-E2BD-4244-892C-E3FB6F7E2E8F}" dt="2026-07-21T19:05:46.386" v="1" actId="20577"/>
          <ac:spMkLst>
            <pc:docMk/>
            <pc:sldMk cId="226397462" sldId="256"/>
            <ac:spMk id="6" creationId="{943246B1-A8F2-4BB2-8DC2-F9513D52D11C}"/>
          </ac:spMkLst>
        </pc:spChg>
      </pc:sldChg>
      <pc:sldChg chg="modSp mod">
        <pc:chgData name="Tania Ellis (tellis2)" userId="c142a721-442d-46e0-b651-a493c8d8eb91" providerId="ADAL" clId="{90D2A67E-E2BD-4244-892C-E3FB6F7E2E8F}" dt="2026-07-21T19:06:21.933" v="47" actId="20577"/>
        <pc:sldMkLst>
          <pc:docMk/>
          <pc:sldMk cId="3224227827" sldId="304"/>
        </pc:sldMkLst>
        <pc:spChg chg="mod">
          <ac:chgData name="Tania Ellis (tellis2)" userId="c142a721-442d-46e0-b651-a493c8d8eb91" providerId="ADAL" clId="{90D2A67E-E2BD-4244-892C-E3FB6F7E2E8F}" dt="2026-07-21T19:06:11.199" v="23" actId="20577"/>
          <ac:spMkLst>
            <pc:docMk/>
            <pc:sldMk cId="3224227827" sldId="304"/>
            <ac:spMk id="3" creationId="{DC78EE36-9408-420A-BC34-8F0949B03763}"/>
          </ac:spMkLst>
        </pc:spChg>
        <pc:spChg chg="mod">
          <ac:chgData name="Tania Ellis (tellis2)" userId="c142a721-442d-46e0-b651-a493c8d8eb91" providerId="ADAL" clId="{90D2A67E-E2BD-4244-892C-E3FB6F7E2E8F}" dt="2026-07-21T19:06:21.933" v="47" actId="20577"/>
          <ac:spMkLst>
            <pc:docMk/>
            <pc:sldMk cId="3224227827" sldId="304"/>
            <ac:spMk id="6" creationId="{BBCAB62C-78ED-4549-B8B8-00A6CDC08BF8}"/>
          </ac:spMkLst>
        </pc:spChg>
      </pc:sldChg>
      <pc:sldChg chg="modSp mod">
        <pc:chgData name="Tania Ellis (tellis2)" userId="c142a721-442d-46e0-b651-a493c8d8eb91" providerId="ADAL" clId="{90D2A67E-E2BD-4244-892C-E3FB6F7E2E8F}" dt="2026-07-21T19:23:37.284" v="76" actId="20577"/>
        <pc:sldMkLst>
          <pc:docMk/>
          <pc:sldMk cId="3283003018" sldId="306"/>
        </pc:sldMkLst>
        <pc:spChg chg="mod">
          <ac:chgData name="Tania Ellis (tellis2)" userId="c142a721-442d-46e0-b651-a493c8d8eb91" providerId="ADAL" clId="{90D2A67E-E2BD-4244-892C-E3FB6F7E2E8F}" dt="2026-07-21T19:23:37.284" v="76" actId="20577"/>
          <ac:spMkLst>
            <pc:docMk/>
            <pc:sldMk cId="3283003018" sldId="306"/>
            <ac:spMk id="3" creationId="{00000000-0000-0000-0000-000000000000}"/>
          </ac:spMkLst>
        </pc:spChg>
      </pc:sldChg>
      <pc:sldChg chg="modSp mod">
        <pc:chgData name="Tania Ellis (tellis2)" userId="c142a721-442d-46e0-b651-a493c8d8eb91" providerId="ADAL" clId="{90D2A67E-E2BD-4244-892C-E3FB6F7E2E8F}" dt="2026-07-21T19:21:51.892" v="66" actId="20577"/>
        <pc:sldMkLst>
          <pc:docMk/>
          <pc:sldMk cId="3144143033" sldId="309"/>
        </pc:sldMkLst>
        <pc:spChg chg="mod">
          <ac:chgData name="Tania Ellis (tellis2)" userId="c142a721-442d-46e0-b651-a493c8d8eb91" providerId="ADAL" clId="{90D2A67E-E2BD-4244-892C-E3FB6F7E2E8F}" dt="2026-07-21T19:21:51.892" v="66" actId="20577"/>
          <ac:spMkLst>
            <pc:docMk/>
            <pc:sldMk cId="3144143033" sldId="309"/>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2487144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45510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BDF8DD-0897-4344-AF78-133084939945}"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2142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59973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BDF8DD-0897-4344-AF78-133084939945}"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5369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32605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3567250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39761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3896691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2326111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2038053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29624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199065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969684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425939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E7C8DAE-B3F5-4271-A361-AF77AF65F133}"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BDF8DD-0897-4344-AF78-133084939945}" type="slidenum">
              <a:rPr lang="en-US" smtClean="0"/>
              <a:t>‹#›</a:t>
            </a:fld>
            <a:endParaRPr lang="en-US" dirty="0"/>
          </a:p>
        </p:txBody>
      </p:sp>
    </p:spTree>
    <p:extLst>
      <p:ext uri="{BB962C8B-B14F-4D97-AF65-F5344CB8AC3E}">
        <p14:creationId xmlns:p14="http://schemas.microsoft.com/office/powerpoint/2010/main" val="3553807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E7C8DAE-B3F5-4271-A361-AF77AF65F133}" type="datetimeFigureOut">
              <a:rPr lang="en-US" smtClean="0"/>
              <a:t>8/7/2026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72BDF8DD-0897-4344-AF78-133084939945}" type="slidenum">
              <a:rPr lang="en-US" smtClean="0"/>
              <a:t>‹#›</a:t>
            </a:fld>
            <a:endParaRPr lang="en-US" dirty="0"/>
          </a:p>
        </p:txBody>
      </p:sp>
    </p:spTree>
    <p:extLst>
      <p:ext uri="{BB962C8B-B14F-4D97-AF65-F5344CB8AC3E}">
        <p14:creationId xmlns:p14="http://schemas.microsoft.com/office/powerpoint/2010/main" val="3631522011"/>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adminfinance.umw.edu/facilities/central-storeroomsurplus/surplus-relocation-form/" TargetMode="Externa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hyperlink" Target="mailto:tellis2@umw.edu"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adminfinance.umw.edu/facilities/central-storeroomsurplu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073" y="885220"/>
            <a:ext cx="9554546" cy="2071565"/>
          </a:xfrm>
        </p:spPr>
        <p:txBody>
          <a:bodyPr/>
          <a:lstStyle/>
          <a:p>
            <a:r>
              <a:rPr lang="en-US" dirty="0"/>
              <a:t>UMW Fixed Assets</a:t>
            </a:r>
          </a:p>
        </p:txBody>
      </p:sp>
      <p:sp>
        <p:nvSpPr>
          <p:cNvPr id="6" name="Subtitle 2">
            <a:extLst>
              <a:ext uri="{FF2B5EF4-FFF2-40B4-BE49-F238E27FC236}">
                <a16:creationId xmlns:a16="http://schemas.microsoft.com/office/drawing/2014/main" id="{943246B1-A8F2-4BB2-8DC2-F9513D52D11C}"/>
              </a:ext>
            </a:extLst>
          </p:cNvPr>
          <p:cNvSpPr txBox="1">
            <a:spLocks/>
          </p:cNvSpPr>
          <p:nvPr/>
        </p:nvSpPr>
        <p:spPr>
          <a:xfrm>
            <a:off x="7792212" y="2956785"/>
            <a:ext cx="1744710" cy="293396"/>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r>
              <a:rPr lang="en-US" sz="1200" i="1" dirty="0"/>
              <a:t>Updated FY27</a:t>
            </a:r>
          </a:p>
        </p:txBody>
      </p:sp>
      <p:pic>
        <p:nvPicPr>
          <p:cNvPr id="4" name="Picture 3" descr="UMW logo">
            <a:extLst>
              <a:ext uri="{FF2B5EF4-FFF2-40B4-BE49-F238E27FC236}">
                <a16:creationId xmlns:a16="http://schemas.microsoft.com/office/drawing/2014/main" id="{CB9122D0-75E8-4371-B7D8-BB3A29E4AF30}"/>
              </a:ext>
            </a:extLst>
          </p:cNvPr>
          <p:cNvPicPr>
            <a:picLocks noChangeAspect="1"/>
          </p:cNvPicPr>
          <p:nvPr/>
        </p:nvPicPr>
        <p:blipFill>
          <a:blip r:embed="rId2"/>
          <a:stretch>
            <a:fillRect/>
          </a:stretch>
        </p:blipFill>
        <p:spPr>
          <a:xfrm>
            <a:off x="164592" y="5743575"/>
            <a:ext cx="3276600" cy="1114425"/>
          </a:xfrm>
          <a:prstGeom prst="rect">
            <a:avLst/>
          </a:prstGeom>
        </p:spPr>
      </p:pic>
    </p:spTree>
    <p:extLst>
      <p:ext uri="{BB962C8B-B14F-4D97-AF65-F5344CB8AC3E}">
        <p14:creationId xmlns:p14="http://schemas.microsoft.com/office/powerpoint/2010/main" val="2263974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C75D00E-F722-DBB5-515D-97C367283065}"/>
              </a:ext>
            </a:extLst>
          </p:cNvPr>
          <p:cNvSpPr>
            <a:spLocks noGrp="1"/>
          </p:cNvSpPr>
          <p:nvPr>
            <p:ph type="title"/>
          </p:nvPr>
        </p:nvSpPr>
        <p:spPr>
          <a:xfrm>
            <a:off x="421295" y="428474"/>
            <a:ext cx="8596668" cy="797848"/>
          </a:xfrm>
        </p:spPr>
        <p:txBody>
          <a:bodyPr/>
          <a:lstStyle/>
          <a:p>
            <a:r>
              <a:rPr lang="en-US" dirty="0"/>
              <a:t>Surplus and Relocation Form</a:t>
            </a:r>
          </a:p>
        </p:txBody>
      </p:sp>
      <p:sp>
        <p:nvSpPr>
          <p:cNvPr id="4" name="TextBox 3">
            <a:extLst>
              <a:ext uri="{FF2B5EF4-FFF2-40B4-BE49-F238E27FC236}">
                <a16:creationId xmlns:a16="http://schemas.microsoft.com/office/drawing/2014/main" id="{C752BE47-A527-4CF7-8D4E-39FCD3B2B001}"/>
              </a:ext>
            </a:extLst>
          </p:cNvPr>
          <p:cNvSpPr txBox="1"/>
          <p:nvPr/>
        </p:nvSpPr>
        <p:spPr>
          <a:xfrm>
            <a:off x="421295" y="1226322"/>
            <a:ext cx="4137502" cy="584775"/>
          </a:xfrm>
          <a:prstGeom prst="rect">
            <a:avLst/>
          </a:prstGeom>
          <a:noFill/>
        </p:spPr>
        <p:txBody>
          <a:bodyPr wrap="square" rtlCol="0">
            <a:spAutoFit/>
          </a:bodyPr>
          <a:lstStyle/>
          <a:p>
            <a:r>
              <a:rPr lang="en-US" sz="1400" dirty="0">
                <a:solidFill>
                  <a:schemeClr val="accent1">
                    <a:lumMod val="75000"/>
                  </a:schemeClr>
                </a:solidFill>
                <a:hlinkClick r:id="rId2"/>
              </a:rPr>
              <a:t>Surplus and Relocation Form</a:t>
            </a:r>
            <a:endParaRPr lang="en-US" sz="1400" dirty="0">
              <a:solidFill>
                <a:schemeClr val="accent1">
                  <a:lumMod val="75000"/>
                </a:schemeClr>
              </a:solidFill>
            </a:endParaRPr>
          </a:p>
          <a:p>
            <a:endParaRPr lang="en-US" dirty="0"/>
          </a:p>
        </p:txBody>
      </p:sp>
      <p:pic>
        <p:nvPicPr>
          <p:cNvPr id="2" name="Picture 1" descr="Surplus and Relocation form screen shot">
            <a:extLst>
              <a:ext uri="{FF2B5EF4-FFF2-40B4-BE49-F238E27FC236}">
                <a16:creationId xmlns:a16="http://schemas.microsoft.com/office/drawing/2014/main" id="{D111E7DB-5BF7-42C1-B9F5-73B5216AA4D3}"/>
              </a:ext>
            </a:extLst>
          </p:cNvPr>
          <p:cNvPicPr>
            <a:picLocks noChangeAspect="1"/>
          </p:cNvPicPr>
          <p:nvPr/>
        </p:nvPicPr>
        <p:blipFill>
          <a:blip r:embed="rId3"/>
          <a:stretch>
            <a:fillRect/>
          </a:stretch>
        </p:blipFill>
        <p:spPr>
          <a:xfrm>
            <a:off x="421295" y="1798337"/>
            <a:ext cx="4137502" cy="4119512"/>
          </a:xfrm>
          <a:prstGeom prst="rect">
            <a:avLst/>
          </a:prstGeom>
        </p:spPr>
      </p:pic>
      <p:pic>
        <p:nvPicPr>
          <p:cNvPr id="3" name="Picture 2" descr="Surplus and relocation form screen shot">
            <a:extLst>
              <a:ext uri="{FF2B5EF4-FFF2-40B4-BE49-F238E27FC236}">
                <a16:creationId xmlns:a16="http://schemas.microsoft.com/office/drawing/2014/main" id="{8BDF54F3-5126-4B1E-BA56-90DC2A8D2ACD}"/>
              </a:ext>
            </a:extLst>
          </p:cNvPr>
          <p:cNvPicPr>
            <a:picLocks noChangeAspect="1"/>
          </p:cNvPicPr>
          <p:nvPr/>
        </p:nvPicPr>
        <p:blipFill>
          <a:blip r:embed="rId4"/>
          <a:stretch>
            <a:fillRect/>
          </a:stretch>
        </p:blipFill>
        <p:spPr>
          <a:xfrm>
            <a:off x="4985543" y="1407448"/>
            <a:ext cx="3529037" cy="4707167"/>
          </a:xfrm>
          <a:prstGeom prst="rect">
            <a:avLst/>
          </a:prstGeom>
        </p:spPr>
      </p:pic>
    </p:spTree>
    <p:extLst>
      <p:ext uri="{BB962C8B-B14F-4D97-AF65-F5344CB8AC3E}">
        <p14:creationId xmlns:p14="http://schemas.microsoft.com/office/powerpoint/2010/main" val="359976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30235-8A51-42DC-8050-04269E9801B9}"/>
              </a:ext>
            </a:extLst>
          </p:cNvPr>
          <p:cNvSpPr>
            <a:spLocks noGrp="1"/>
          </p:cNvSpPr>
          <p:nvPr>
            <p:ph type="title"/>
          </p:nvPr>
        </p:nvSpPr>
        <p:spPr/>
        <p:txBody>
          <a:bodyPr/>
          <a:lstStyle/>
          <a:p>
            <a:r>
              <a:rPr lang="en-US" dirty="0"/>
              <a:t>Additional Things to Note</a:t>
            </a:r>
          </a:p>
        </p:txBody>
      </p:sp>
      <p:sp>
        <p:nvSpPr>
          <p:cNvPr id="3" name="Content Placeholder 2">
            <a:extLst>
              <a:ext uri="{FF2B5EF4-FFF2-40B4-BE49-F238E27FC236}">
                <a16:creationId xmlns:a16="http://schemas.microsoft.com/office/drawing/2014/main" id="{346D7DAF-2C43-476D-AC30-EEE0B8C9038F}"/>
              </a:ext>
            </a:extLst>
          </p:cNvPr>
          <p:cNvSpPr>
            <a:spLocks noGrp="1"/>
          </p:cNvSpPr>
          <p:nvPr>
            <p:ph sz="half" idx="1"/>
          </p:nvPr>
        </p:nvSpPr>
        <p:spPr>
          <a:xfrm>
            <a:off x="677334" y="1420368"/>
            <a:ext cx="4184035" cy="4620993"/>
          </a:xfrm>
        </p:spPr>
        <p:txBody>
          <a:bodyPr>
            <a:normAutofit lnSpcReduction="10000"/>
          </a:bodyPr>
          <a:lstStyle/>
          <a:p>
            <a:r>
              <a:rPr lang="en-US" dirty="0"/>
              <a:t>I regularly review </a:t>
            </a:r>
            <a:r>
              <a:rPr lang="en-US" b="1" i="1" dirty="0"/>
              <a:t>all</a:t>
            </a:r>
            <a:r>
              <a:rPr lang="en-US" dirty="0"/>
              <a:t> university purchases over $2,000, regardless of account code, through both WORKS and eVA Reporting.</a:t>
            </a:r>
          </a:p>
          <a:p>
            <a:pPr lvl="1"/>
            <a:r>
              <a:rPr lang="en-US" dirty="0"/>
              <a:t>In my review, I often find discrepancies between eVA order FOAPS and what is entered by Buyers in WORKS.</a:t>
            </a:r>
          </a:p>
          <a:p>
            <a:pPr lvl="1"/>
            <a:r>
              <a:rPr lang="en-US" dirty="0"/>
              <a:t>I reach out to buyers to determine if something should (</a:t>
            </a:r>
            <a:r>
              <a:rPr lang="en-US"/>
              <a:t>or shouldn’t) </a:t>
            </a:r>
            <a:r>
              <a:rPr lang="en-US" dirty="0"/>
              <a:t>have been coded to a Fixed (or Aggregate) account code and often request the following information:</a:t>
            </a:r>
          </a:p>
          <a:p>
            <a:pPr lvl="2"/>
            <a:r>
              <a:rPr lang="en-US" dirty="0"/>
              <a:t>Invoice</a:t>
            </a:r>
          </a:p>
          <a:p>
            <a:pPr lvl="2"/>
            <a:r>
              <a:rPr lang="en-US" dirty="0"/>
              <a:t>Date Received (or Installed)</a:t>
            </a:r>
          </a:p>
          <a:p>
            <a:pPr lvl="2"/>
            <a:r>
              <a:rPr lang="en-US" dirty="0"/>
              <a:t>Custodian and Location of Asset</a:t>
            </a:r>
          </a:p>
        </p:txBody>
      </p:sp>
      <p:sp>
        <p:nvSpPr>
          <p:cNvPr id="4" name="Content Placeholder 3">
            <a:extLst>
              <a:ext uri="{FF2B5EF4-FFF2-40B4-BE49-F238E27FC236}">
                <a16:creationId xmlns:a16="http://schemas.microsoft.com/office/drawing/2014/main" id="{5768B3B1-6B24-4476-99AF-2EB16DD52EA3}"/>
              </a:ext>
            </a:extLst>
          </p:cNvPr>
          <p:cNvSpPr>
            <a:spLocks noGrp="1"/>
          </p:cNvSpPr>
          <p:nvPr>
            <p:ph sz="half" idx="2"/>
          </p:nvPr>
        </p:nvSpPr>
        <p:spPr>
          <a:xfrm>
            <a:off x="5089970" y="1420369"/>
            <a:ext cx="4184034" cy="4620994"/>
          </a:xfrm>
        </p:spPr>
        <p:txBody>
          <a:bodyPr>
            <a:normAutofit lnSpcReduction="10000"/>
          </a:bodyPr>
          <a:lstStyle/>
          <a:p>
            <a:r>
              <a:rPr lang="en-US" sz="1600" dirty="0"/>
              <a:t>Email me your invoices for equipment purchases over $5K when you do your Banner receiving for POs - you can cc me right along with AP.</a:t>
            </a:r>
          </a:p>
          <a:p>
            <a:r>
              <a:rPr lang="en-US" sz="1600" b="1" dirty="0"/>
              <a:t>BEST </a:t>
            </a:r>
            <a:r>
              <a:rPr lang="en-US" sz="1600" dirty="0"/>
              <a:t>Practice - If you are getting ready to enter a Fixed or Aggregate Asset order in eVA, email me or call me!  I will review your quote(s) and help you build your order in eVA so it can be done one time with no revisions.</a:t>
            </a:r>
          </a:p>
          <a:p>
            <a:pPr lvl="1"/>
            <a:r>
              <a:rPr lang="en-US" dirty="0"/>
              <a:t>Particularly for orders that have multiple items and/or functional unit groups.</a:t>
            </a:r>
          </a:p>
          <a:p>
            <a:r>
              <a:rPr lang="en-US" sz="1600" b="1" dirty="0"/>
              <a:t>Email (or call) me if you have questions or need help! </a:t>
            </a:r>
          </a:p>
          <a:p>
            <a:pPr lvl="1"/>
            <a:r>
              <a:rPr lang="en-US" sz="1400" b="1" dirty="0">
                <a:solidFill>
                  <a:schemeClr val="accent1">
                    <a:lumMod val="75000"/>
                  </a:schemeClr>
                </a:solidFill>
                <a:hlinkClick r:id="rId2">
                  <a:extLst>
                    <a:ext uri="{A12FA001-AC4F-418D-AE19-62706E023703}">
                      <ahyp:hlinkClr xmlns:ahyp="http://schemas.microsoft.com/office/drawing/2018/hyperlinkcolor" val="tx"/>
                    </a:ext>
                  </a:extLst>
                </a:hlinkClick>
              </a:rPr>
              <a:t>tellis2@umw.edu</a:t>
            </a:r>
            <a:endParaRPr lang="en-US" sz="1400" b="1" dirty="0">
              <a:solidFill>
                <a:schemeClr val="accent1">
                  <a:lumMod val="75000"/>
                </a:schemeClr>
              </a:solidFill>
            </a:endParaRPr>
          </a:p>
          <a:p>
            <a:pPr lvl="1"/>
            <a:r>
              <a:rPr lang="en-US" sz="1400" b="1" dirty="0"/>
              <a:t>x1244</a:t>
            </a:r>
            <a:endParaRPr lang="en-US" sz="1400" dirty="0"/>
          </a:p>
        </p:txBody>
      </p:sp>
    </p:spTree>
    <p:extLst>
      <p:ext uri="{BB962C8B-B14F-4D97-AF65-F5344CB8AC3E}">
        <p14:creationId xmlns:p14="http://schemas.microsoft.com/office/powerpoint/2010/main" val="33371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31387-F3A8-43B2-94ED-2C61132FA323}"/>
              </a:ext>
            </a:extLst>
          </p:cNvPr>
          <p:cNvSpPr>
            <a:spLocks noGrp="1"/>
          </p:cNvSpPr>
          <p:nvPr>
            <p:ph type="title"/>
          </p:nvPr>
        </p:nvSpPr>
        <p:spPr>
          <a:xfrm>
            <a:off x="677335" y="1359408"/>
            <a:ext cx="3474041" cy="699160"/>
          </a:xfrm>
        </p:spPr>
        <p:txBody>
          <a:bodyPr>
            <a:normAutofit fontScale="90000"/>
          </a:bodyPr>
          <a:lstStyle/>
          <a:p>
            <a:r>
              <a:rPr lang="en-US" dirty="0"/>
              <a:t>Tania Ellis</a:t>
            </a:r>
          </a:p>
        </p:txBody>
      </p:sp>
      <p:sp>
        <p:nvSpPr>
          <p:cNvPr id="3" name="Text Placeholder 2">
            <a:extLst>
              <a:ext uri="{FF2B5EF4-FFF2-40B4-BE49-F238E27FC236}">
                <a16:creationId xmlns:a16="http://schemas.microsoft.com/office/drawing/2014/main" id="{DC78EE36-9408-420A-BC34-8F0949B03763}"/>
              </a:ext>
            </a:extLst>
          </p:cNvPr>
          <p:cNvSpPr>
            <a:spLocks noGrp="1"/>
          </p:cNvSpPr>
          <p:nvPr>
            <p:ph type="body" idx="1"/>
          </p:nvPr>
        </p:nvSpPr>
        <p:spPr>
          <a:xfrm>
            <a:off x="677335" y="2058568"/>
            <a:ext cx="3571577" cy="1513914"/>
          </a:xfrm>
        </p:spPr>
        <p:txBody>
          <a:bodyPr/>
          <a:lstStyle/>
          <a:p>
            <a:pPr>
              <a:spcBef>
                <a:spcPts val="0"/>
              </a:spcBef>
            </a:pPr>
            <a:r>
              <a:rPr lang="en-US" dirty="0"/>
              <a:t>Senior Accountant – Fixed Assets</a:t>
            </a:r>
          </a:p>
          <a:p>
            <a:pPr>
              <a:spcBef>
                <a:spcPts val="0"/>
              </a:spcBef>
            </a:pPr>
            <a:r>
              <a:rPr lang="en-US" dirty="0"/>
              <a:t>tellis2@umw.edu</a:t>
            </a:r>
          </a:p>
          <a:p>
            <a:pPr>
              <a:spcBef>
                <a:spcPts val="0"/>
              </a:spcBef>
            </a:pPr>
            <a:r>
              <a:rPr lang="en-US" dirty="0"/>
              <a:t>Eagle Village, Ste 480</a:t>
            </a:r>
          </a:p>
          <a:p>
            <a:pPr>
              <a:spcBef>
                <a:spcPts val="0"/>
              </a:spcBef>
            </a:pPr>
            <a:r>
              <a:rPr lang="en-US" dirty="0"/>
              <a:t>x1244</a:t>
            </a:r>
          </a:p>
        </p:txBody>
      </p:sp>
      <p:sp>
        <p:nvSpPr>
          <p:cNvPr id="4" name="Title 1">
            <a:extLst>
              <a:ext uri="{FF2B5EF4-FFF2-40B4-BE49-F238E27FC236}">
                <a16:creationId xmlns:a16="http://schemas.microsoft.com/office/drawing/2014/main" id="{8D2073A8-C57B-4165-97CB-E2E2E6F36C5B}"/>
              </a:ext>
            </a:extLst>
          </p:cNvPr>
          <p:cNvSpPr txBox="1">
            <a:spLocks/>
          </p:cNvSpPr>
          <p:nvPr/>
        </p:nvSpPr>
        <p:spPr>
          <a:xfrm>
            <a:off x="677334" y="3630168"/>
            <a:ext cx="3474041" cy="699160"/>
          </a:xfrm>
          <a:prstGeom prst="rect">
            <a:avLst/>
          </a:prstGeom>
        </p:spPr>
        <p:txBody>
          <a:bodyPr vert="horz" lIns="91440" tIns="45720" rIns="91440" bIns="45720" rtlCol="0" anchor="b">
            <a:normAutofit fontScale="90000" lnSpcReduction="10000"/>
          </a:bodyPr>
          <a:lstStyle>
            <a:lvl1pPr algn="l" defTabSz="457200" rtl="0" eaLnBrk="1" latinLnBrk="0" hangingPunct="1">
              <a:spcBef>
                <a:spcPct val="0"/>
              </a:spcBef>
              <a:buNone/>
              <a:defRPr sz="44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accent1">
                    <a:lumMod val="75000"/>
                  </a:schemeClr>
                </a:solidFill>
              </a:rPr>
              <a:t>Susan Beaver</a:t>
            </a:r>
          </a:p>
        </p:txBody>
      </p:sp>
      <p:sp>
        <p:nvSpPr>
          <p:cNvPr id="6" name="Text Placeholder 2">
            <a:extLst>
              <a:ext uri="{FF2B5EF4-FFF2-40B4-BE49-F238E27FC236}">
                <a16:creationId xmlns:a16="http://schemas.microsoft.com/office/drawing/2014/main" id="{BBCAB62C-78ED-4549-B8B8-00A6CDC08BF8}"/>
              </a:ext>
            </a:extLst>
          </p:cNvPr>
          <p:cNvSpPr txBox="1">
            <a:spLocks/>
          </p:cNvSpPr>
          <p:nvPr/>
        </p:nvSpPr>
        <p:spPr>
          <a:xfrm>
            <a:off x="677335" y="4329328"/>
            <a:ext cx="3571577" cy="1513914"/>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a:spcBef>
                <a:spcPts val="0"/>
              </a:spcBef>
            </a:pPr>
            <a:r>
              <a:rPr lang="en-US" dirty="0"/>
              <a:t>Fixed Asset Coordinator</a:t>
            </a:r>
          </a:p>
          <a:p>
            <a:pPr>
              <a:spcBef>
                <a:spcPts val="0"/>
              </a:spcBef>
            </a:pPr>
            <a:r>
              <a:rPr lang="en-US" dirty="0"/>
              <a:t>sbeaver@umw.edu</a:t>
            </a:r>
          </a:p>
          <a:p>
            <a:pPr>
              <a:spcBef>
                <a:spcPts val="0"/>
              </a:spcBef>
            </a:pPr>
            <a:r>
              <a:rPr lang="en-US" dirty="0"/>
              <a:t>Eagle Village, Ste 480</a:t>
            </a:r>
          </a:p>
          <a:p>
            <a:pPr>
              <a:spcBef>
                <a:spcPts val="0"/>
              </a:spcBef>
            </a:pPr>
            <a:r>
              <a:rPr lang="en-US" dirty="0"/>
              <a:t>x1221</a:t>
            </a:r>
          </a:p>
        </p:txBody>
      </p:sp>
    </p:spTree>
    <p:extLst>
      <p:ext uri="{BB962C8B-B14F-4D97-AF65-F5344CB8AC3E}">
        <p14:creationId xmlns:p14="http://schemas.microsoft.com/office/powerpoint/2010/main" val="3224227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4029"/>
          </a:xfrm>
        </p:spPr>
        <p:txBody>
          <a:bodyPr/>
          <a:lstStyle/>
          <a:p>
            <a:r>
              <a:rPr lang="en-US" dirty="0"/>
              <a:t>What is a Fixed Asset?</a:t>
            </a:r>
          </a:p>
        </p:txBody>
      </p:sp>
      <p:sp>
        <p:nvSpPr>
          <p:cNvPr id="3" name="Content Placeholder 2"/>
          <p:cNvSpPr>
            <a:spLocks noGrp="1"/>
          </p:cNvSpPr>
          <p:nvPr>
            <p:ph idx="1"/>
          </p:nvPr>
        </p:nvSpPr>
        <p:spPr>
          <a:xfrm>
            <a:off x="677334" y="1273628"/>
            <a:ext cx="9103480" cy="5423385"/>
          </a:xfrm>
        </p:spPr>
        <p:txBody>
          <a:bodyPr>
            <a:normAutofit/>
          </a:bodyPr>
          <a:lstStyle/>
          <a:p>
            <a:r>
              <a:rPr lang="en-US" sz="2000" dirty="0"/>
              <a:t>Equipment (plus the cost to obtain or put in service) with a cost of $2,000.00 or greater</a:t>
            </a:r>
          </a:p>
          <a:p>
            <a:r>
              <a:rPr lang="en-US" sz="2000" dirty="0"/>
              <a:t>ETF equipment (plus the cost to obtain or put in service) with a cost of $500 or greater.</a:t>
            </a:r>
          </a:p>
          <a:p>
            <a:r>
              <a:rPr lang="en-US" sz="2000" dirty="0"/>
              <a:t>Is complete itself, does not lose identity or become a component of the building where it resides, is durable, and expected to have a service life of more than one year.</a:t>
            </a:r>
          </a:p>
          <a:p>
            <a:r>
              <a:rPr lang="en-US" sz="2000" dirty="0"/>
              <a:t>Some examples:</a:t>
            </a:r>
          </a:p>
          <a:p>
            <a:pPr lvl="1"/>
            <a:r>
              <a:rPr lang="en-US" sz="1800" dirty="0"/>
              <a:t>Office Furniture</a:t>
            </a:r>
          </a:p>
          <a:p>
            <a:pPr lvl="1"/>
            <a:r>
              <a:rPr lang="en-US" sz="1800" dirty="0"/>
              <a:t>Computer/Laptop</a:t>
            </a:r>
          </a:p>
          <a:p>
            <a:pPr lvl="1"/>
            <a:r>
              <a:rPr lang="en-US" sz="1800" dirty="0"/>
              <a:t>Printer</a:t>
            </a:r>
          </a:p>
          <a:p>
            <a:pPr lvl="1"/>
            <a:r>
              <a:rPr lang="en-US" sz="1800" dirty="0"/>
              <a:t>Microscope / Lab Equipment</a:t>
            </a:r>
          </a:p>
          <a:p>
            <a:pPr lvl="1"/>
            <a:r>
              <a:rPr lang="en-US" sz="1800" dirty="0"/>
              <a:t>Motor Vehicle</a:t>
            </a:r>
          </a:p>
          <a:p>
            <a:pPr lvl="1"/>
            <a:r>
              <a:rPr lang="en-US" sz="1800" dirty="0"/>
              <a:t>AV System</a:t>
            </a:r>
          </a:p>
          <a:p>
            <a:pPr marL="457200" lvl="1" indent="0">
              <a:buNone/>
            </a:pPr>
            <a:endParaRPr lang="en-US" sz="1800" dirty="0"/>
          </a:p>
        </p:txBody>
      </p:sp>
    </p:spTree>
    <p:extLst>
      <p:ext uri="{BB962C8B-B14F-4D97-AF65-F5344CB8AC3E}">
        <p14:creationId xmlns:p14="http://schemas.microsoft.com/office/powerpoint/2010/main" val="213917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05472"/>
            <a:ext cx="8596668" cy="664029"/>
          </a:xfrm>
        </p:spPr>
        <p:txBody>
          <a:bodyPr/>
          <a:lstStyle/>
          <a:p>
            <a:r>
              <a:rPr lang="en-US" dirty="0"/>
              <a:t>UMW’s Fixed Assets</a:t>
            </a:r>
          </a:p>
        </p:txBody>
      </p:sp>
      <p:sp>
        <p:nvSpPr>
          <p:cNvPr id="3" name="Content Placeholder 2"/>
          <p:cNvSpPr>
            <a:spLocks noGrp="1"/>
          </p:cNvSpPr>
          <p:nvPr>
            <p:ph idx="1"/>
          </p:nvPr>
        </p:nvSpPr>
        <p:spPr>
          <a:xfrm>
            <a:off x="677334" y="1596717"/>
            <a:ext cx="9103480" cy="4023796"/>
          </a:xfrm>
        </p:spPr>
        <p:txBody>
          <a:bodyPr>
            <a:normAutofit/>
          </a:bodyPr>
          <a:lstStyle/>
          <a:p>
            <a:r>
              <a:rPr lang="en-US" sz="1800" dirty="0"/>
              <a:t>To date, we currently </a:t>
            </a:r>
            <a:r>
              <a:rPr lang="en-US" sz="1800"/>
              <a:t>have 4470 </a:t>
            </a:r>
            <a:r>
              <a:rPr lang="en-US" sz="1800" dirty="0"/>
              <a:t>tagged Fixed Assets on our books, not to include intangible software, buildings and new construction.</a:t>
            </a:r>
          </a:p>
          <a:p>
            <a:r>
              <a:rPr lang="en-US" dirty="0"/>
              <a:t>Total cost of approximately $40M</a:t>
            </a:r>
          </a:p>
          <a:p>
            <a:r>
              <a:rPr lang="en-US" sz="1800" dirty="0"/>
              <a:t>Fixed Assets range in cost from $500-$2.7M</a:t>
            </a:r>
          </a:p>
          <a:p>
            <a:r>
              <a:rPr lang="en-US" dirty="0"/>
              <a:t>Useful life is determined by UMW’s general practices and the Commonwealth of Virginia, though a typical life cycle ranges from 5-10 years.</a:t>
            </a:r>
          </a:p>
          <a:p>
            <a:r>
              <a:rPr lang="en-US" sz="1800" dirty="0"/>
              <a:t>ETF Funded Fixed Assets have a useful life of seven years, computers have a useful life of three years.</a:t>
            </a:r>
          </a:p>
          <a:p>
            <a:r>
              <a:rPr lang="en-US" dirty="0"/>
              <a:t>Fixed Assets directly impact UMW’s Financial Statements.</a:t>
            </a:r>
          </a:p>
          <a:p>
            <a:r>
              <a:rPr lang="en-US" sz="1800" dirty="0"/>
              <a:t>Capital Assets (assets that are valued at $5,000 or greater) are audited by APA every fiscal year.</a:t>
            </a:r>
          </a:p>
        </p:txBody>
      </p:sp>
    </p:spTree>
    <p:extLst>
      <p:ext uri="{BB962C8B-B14F-4D97-AF65-F5344CB8AC3E}">
        <p14:creationId xmlns:p14="http://schemas.microsoft.com/office/powerpoint/2010/main" val="328300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8A7CE-EF3C-4C2D-96FE-56727EACB6CD}"/>
              </a:ext>
            </a:extLst>
          </p:cNvPr>
          <p:cNvSpPr>
            <a:spLocks noGrp="1"/>
          </p:cNvSpPr>
          <p:nvPr>
            <p:ph type="title"/>
          </p:nvPr>
        </p:nvSpPr>
        <p:spPr>
          <a:xfrm>
            <a:off x="677334" y="620780"/>
            <a:ext cx="3854528" cy="1278466"/>
          </a:xfrm>
        </p:spPr>
        <p:txBody>
          <a:bodyPr/>
          <a:lstStyle/>
          <a:p>
            <a:r>
              <a:rPr lang="en-US" dirty="0"/>
              <a:t>Fixed Asset Tags</a:t>
            </a:r>
          </a:p>
        </p:txBody>
      </p:sp>
      <p:sp>
        <p:nvSpPr>
          <p:cNvPr id="4" name="Text Placeholder 3">
            <a:extLst>
              <a:ext uri="{FF2B5EF4-FFF2-40B4-BE49-F238E27FC236}">
                <a16:creationId xmlns:a16="http://schemas.microsoft.com/office/drawing/2014/main" id="{3F14AC54-A7B7-41EF-B848-550BEF212DEF}"/>
              </a:ext>
            </a:extLst>
          </p:cNvPr>
          <p:cNvSpPr>
            <a:spLocks noGrp="1"/>
          </p:cNvSpPr>
          <p:nvPr>
            <p:ph type="body" sz="half" idx="2"/>
          </p:nvPr>
        </p:nvSpPr>
        <p:spPr>
          <a:xfrm>
            <a:off x="677334" y="1899246"/>
            <a:ext cx="3854528" cy="2584449"/>
          </a:xfrm>
        </p:spPr>
        <p:txBody>
          <a:bodyPr/>
          <a:lstStyle/>
          <a:p>
            <a:r>
              <a:rPr lang="en-US" dirty="0"/>
              <a:t>Fixed Asset Tags are tracked and verified on an continual basis.  </a:t>
            </a:r>
          </a:p>
          <a:p>
            <a:r>
              <a:rPr lang="en-US" dirty="0"/>
              <a:t>Fixed Asset Tag numbers are entered into Banner to properly account for and depreciate assets with information that comes directly from purchase order entries.</a:t>
            </a:r>
          </a:p>
        </p:txBody>
      </p:sp>
      <p:sp>
        <p:nvSpPr>
          <p:cNvPr id="3" name="Content Placeholder 2">
            <a:extLst>
              <a:ext uri="{FF2B5EF4-FFF2-40B4-BE49-F238E27FC236}">
                <a16:creationId xmlns:a16="http://schemas.microsoft.com/office/drawing/2014/main" id="{C1AD83C0-F123-4F5B-8277-A96D49143EB9}"/>
              </a:ext>
            </a:extLst>
          </p:cNvPr>
          <p:cNvSpPr>
            <a:spLocks noGrp="1"/>
          </p:cNvSpPr>
          <p:nvPr>
            <p:ph idx="1"/>
          </p:nvPr>
        </p:nvSpPr>
        <p:spPr>
          <a:xfrm>
            <a:off x="4766557" y="620780"/>
            <a:ext cx="4513541" cy="4124132"/>
          </a:xfrm>
        </p:spPr>
        <p:txBody>
          <a:bodyPr>
            <a:normAutofit lnSpcReduction="10000"/>
          </a:bodyPr>
          <a:lstStyle/>
          <a:p>
            <a:r>
              <a:rPr lang="en-US" dirty="0"/>
              <a:t>EQ (issued by Accounting)</a:t>
            </a:r>
          </a:p>
          <a:p>
            <a:r>
              <a:rPr lang="en-US" dirty="0"/>
              <a:t>DP (issued by IT)</a:t>
            </a:r>
          </a:p>
          <a:p>
            <a:r>
              <a:rPr lang="en-US" dirty="0"/>
              <a:t>DA (issued by Dahlgren IT)</a:t>
            </a:r>
          </a:p>
          <a:p>
            <a:r>
              <a:rPr lang="en-US" dirty="0"/>
              <a:t>AV (Issued by IT/AV)</a:t>
            </a:r>
          </a:p>
          <a:p>
            <a:r>
              <a:rPr lang="en-US" dirty="0"/>
              <a:t>GF (issued by Accounting)</a:t>
            </a:r>
          </a:p>
          <a:p>
            <a:r>
              <a:rPr lang="en-US" dirty="0"/>
              <a:t>ETF – Equipment Trust Fund (grant money from the Commonwealth of Virginia)</a:t>
            </a:r>
          </a:p>
          <a:p>
            <a:r>
              <a:rPr lang="en-US" dirty="0"/>
              <a:t>Replacement Tags</a:t>
            </a:r>
          </a:p>
          <a:p>
            <a:r>
              <a:rPr lang="en-US" dirty="0"/>
              <a:t>A (Aggregate issued by Accounting)</a:t>
            </a:r>
          </a:p>
          <a:p>
            <a:r>
              <a:rPr lang="en-US" dirty="0"/>
              <a:t>N (Intangible issued by Accounting/Finance)</a:t>
            </a:r>
          </a:p>
        </p:txBody>
      </p:sp>
      <p:pic>
        <p:nvPicPr>
          <p:cNvPr id="6" name="Picture 5" descr="UMW Fixed Asset equipment tag example">
            <a:extLst>
              <a:ext uri="{FF2B5EF4-FFF2-40B4-BE49-F238E27FC236}">
                <a16:creationId xmlns:a16="http://schemas.microsoft.com/office/drawing/2014/main" id="{7665C486-A3F6-41AD-8A1E-882532AB874C}"/>
              </a:ext>
            </a:extLst>
          </p:cNvPr>
          <p:cNvPicPr>
            <a:picLocks noChangeAspect="1"/>
          </p:cNvPicPr>
          <p:nvPr/>
        </p:nvPicPr>
        <p:blipFill>
          <a:blip r:embed="rId2"/>
          <a:stretch>
            <a:fillRect/>
          </a:stretch>
        </p:blipFill>
        <p:spPr>
          <a:xfrm>
            <a:off x="1866315" y="5244238"/>
            <a:ext cx="2212531" cy="1388554"/>
          </a:xfrm>
          <a:prstGeom prst="rect">
            <a:avLst/>
          </a:prstGeom>
        </p:spPr>
      </p:pic>
      <p:pic>
        <p:nvPicPr>
          <p:cNvPr id="7" name="Picture 6" descr="UMW Fixed Asset equipment replacement tag example">
            <a:extLst>
              <a:ext uri="{FF2B5EF4-FFF2-40B4-BE49-F238E27FC236}">
                <a16:creationId xmlns:a16="http://schemas.microsoft.com/office/drawing/2014/main" id="{8F3DBA83-604A-478D-9CBF-ECA465047F7B}"/>
              </a:ext>
            </a:extLst>
          </p:cNvPr>
          <p:cNvPicPr>
            <a:picLocks noChangeAspect="1"/>
          </p:cNvPicPr>
          <p:nvPr/>
        </p:nvPicPr>
        <p:blipFill>
          <a:blip r:embed="rId3"/>
          <a:stretch>
            <a:fillRect/>
          </a:stretch>
        </p:blipFill>
        <p:spPr>
          <a:xfrm>
            <a:off x="4306051" y="5234992"/>
            <a:ext cx="2212531" cy="1407047"/>
          </a:xfrm>
          <a:prstGeom prst="rect">
            <a:avLst/>
          </a:prstGeom>
        </p:spPr>
      </p:pic>
      <p:pic>
        <p:nvPicPr>
          <p:cNvPr id="5" name="Picture 4" descr="UMW Equipment Trust Fund Tag example">
            <a:extLst>
              <a:ext uri="{FF2B5EF4-FFF2-40B4-BE49-F238E27FC236}">
                <a16:creationId xmlns:a16="http://schemas.microsoft.com/office/drawing/2014/main" id="{D923CB02-E4BC-46D5-8771-98B184C7A9B9}"/>
              </a:ext>
            </a:extLst>
          </p:cNvPr>
          <p:cNvPicPr>
            <a:picLocks noChangeAspect="1"/>
          </p:cNvPicPr>
          <p:nvPr/>
        </p:nvPicPr>
        <p:blipFill>
          <a:blip r:embed="rId4"/>
          <a:stretch>
            <a:fillRect/>
          </a:stretch>
        </p:blipFill>
        <p:spPr>
          <a:xfrm>
            <a:off x="6750518" y="5361518"/>
            <a:ext cx="1737434" cy="699800"/>
          </a:xfrm>
          <a:prstGeom prst="rect">
            <a:avLst/>
          </a:prstGeom>
        </p:spPr>
      </p:pic>
    </p:spTree>
    <p:extLst>
      <p:ext uri="{BB962C8B-B14F-4D97-AF65-F5344CB8AC3E}">
        <p14:creationId xmlns:p14="http://schemas.microsoft.com/office/powerpoint/2010/main" val="7552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4029"/>
          </a:xfrm>
        </p:spPr>
        <p:txBody>
          <a:bodyPr/>
          <a:lstStyle/>
          <a:p>
            <a:r>
              <a:rPr lang="en-US" dirty="0"/>
              <a:t>Aggregate Assets</a:t>
            </a:r>
          </a:p>
        </p:txBody>
      </p:sp>
      <p:sp>
        <p:nvSpPr>
          <p:cNvPr id="3" name="Content Placeholder 2"/>
          <p:cNvSpPr>
            <a:spLocks noGrp="1"/>
          </p:cNvSpPr>
          <p:nvPr>
            <p:ph idx="1"/>
          </p:nvPr>
        </p:nvSpPr>
        <p:spPr>
          <a:xfrm>
            <a:off x="677334" y="1273628"/>
            <a:ext cx="9103480" cy="5423385"/>
          </a:xfrm>
        </p:spPr>
        <p:txBody>
          <a:bodyPr>
            <a:normAutofit/>
          </a:bodyPr>
          <a:lstStyle/>
          <a:p>
            <a:r>
              <a:rPr lang="en-US" dirty="0"/>
              <a:t>A group of tangible capital assets where the value of the group meets the capitalization </a:t>
            </a:r>
            <a:r>
              <a:rPr lang="en-US" b="1" i="1" dirty="0"/>
              <a:t>threshold of $10,000 or greater.</a:t>
            </a:r>
          </a:p>
          <a:p>
            <a:r>
              <a:rPr lang="en-US" dirty="0"/>
              <a:t>Aggregate assets are evaluated at the Purchase Order level for the total purchase of like items that have a cost of $10,000 or more and are required to use an “A” account code.</a:t>
            </a:r>
          </a:p>
          <a:p>
            <a:pPr lvl="1"/>
            <a:r>
              <a:rPr lang="en-US" dirty="0"/>
              <a:t>Examples:</a:t>
            </a:r>
          </a:p>
          <a:p>
            <a:pPr lvl="2"/>
            <a:r>
              <a:rPr lang="en-US" dirty="0"/>
              <a:t>Order for 10 laptops at $1,000 each</a:t>
            </a:r>
          </a:p>
          <a:p>
            <a:pPr lvl="2"/>
            <a:r>
              <a:rPr lang="en-US" dirty="0"/>
              <a:t>Order for 12 dehumidifiers at $834 each</a:t>
            </a:r>
          </a:p>
          <a:p>
            <a:pPr lvl="2"/>
            <a:r>
              <a:rPr lang="en-US" dirty="0"/>
              <a:t>Order for 6 hot water heaters at $1,700 each</a:t>
            </a:r>
          </a:p>
          <a:p>
            <a:pPr lvl="2"/>
            <a:r>
              <a:rPr lang="en-US" dirty="0"/>
              <a:t>Order for 25 high-back chairs at $400 each</a:t>
            </a:r>
          </a:p>
          <a:p>
            <a:pPr lvl="2"/>
            <a:r>
              <a:rPr lang="en-US" dirty="0"/>
              <a:t>Order for 5 computers at $2,000 each</a:t>
            </a:r>
          </a:p>
          <a:p>
            <a:pPr lvl="0">
              <a:buClr>
                <a:srgbClr val="0F6FC6"/>
              </a:buClr>
            </a:pPr>
            <a:r>
              <a:rPr lang="en-US" dirty="0">
                <a:solidFill>
                  <a:prstClr val="black">
                    <a:lumMod val="75000"/>
                    <a:lumOff val="25000"/>
                  </a:prstClr>
                </a:solidFill>
              </a:rPr>
              <a:t>Aggregate assets will be assigned a Tag Number in Banner with the prefix AG (AG0000001) and are used for financial tracking purposes.</a:t>
            </a:r>
          </a:p>
          <a:p>
            <a:pPr lvl="0">
              <a:buClr>
                <a:srgbClr val="0F6FC6"/>
              </a:buClr>
            </a:pPr>
            <a:r>
              <a:rPr lang="en-US">
                <a:solidFill>
                  <a:prstClr val="black">
                    <a:lumMod val="75000"/>
                    <a:lumOff val="25000"/>
                  </a:prstClr>
                </a:solidFill>
              </a:rPr>
              <a:t>Recorded </a:t>
            </a:r>
            <a:r>
              <a:rPr lang="en-US" dirty="0">
                <a:solidFill>
                  <a:prstClr val="black">
                    <a:lumMod val="75000"/>
                    <a:lumOff val="25000"/>
                  </a:prstClr>
                </a:solidFill>
              </a:rPr>
              <a:t>Aggregate Assets totaled </a:t>
            </a:r>
            <a:r>
              <a:rPr lang="en-US">
                <a:solidFill>
                  <a:prstClr val="black">
                    <a:lumMod val="75000"/>
                    <a:lumOff val="25000"/>
                  </a:prstClr>
                </a:solidFill>
              </a:rPr>
              <a:t>approximately $3M</a:t>
            </a:r>
            <a:r>
              <a:rPr lang="en-US" dirty="0">
                <a:solidFill>
                  <a:prstClr val="black">
                    <a:lumMod val="75000"/>
                    <a:lumOff val="25000"/>
                  </a:prstClr>
                </a:solidFill>
              </a:rPr>
              <a:t>.</a:t>
            </a:r>
          </a:p>
          <a:p>
            <a:pPr lvl="2"/>
            <a:endParaRPr lang="en-US" dirty="0"/>
          </a:p>
        </p:txBody>
      </p:sp>
    </p:spTree>
    <p:extLst>
      <p:ext uri="{BB962C8B-B14F-4D97-AF65-F5344CB8AC3E}">
        <p14:creationId xmlns:p14="http://schemas.microsoft.com/office/powerpoint/2010/main" val="3144143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76677-07D7-4C30-BE95-7C6715698C3F}"/>
              </a:ext>
            </a:extLst>
          </p:cNvPr>
          <p:cNvSpPr>
            <a:spLocks noGrp="1"/>
          </p:cNvSpPr>
          <p:nvPr>
            <p:ph type="title"/>
          </p:nvPr>
        </p:nvSpPr>
        <p:spPr>
          <a:xfrm>
            <a:off x="677333" y="609600"/>
            <a:ext cx="4184035" cy="408432"/>
          </a:xfrm>
        </p:spPr>
        <p:txBody>
          <a:bodyPr>
            <a:normAutofit/>
          </a:bodyPr>
          <a:lstStyle/>
          <a:p>
            <a:r>
              <a:rPr lang="en-US" sz="2000" dirty="0"/>
              <a:t>Fixed Asset Purchase Orders</a:t>
            </a:r>
          </a:p>
        </p:txBody>
      </p:sp>
      <p:sp>
        <p:nvSpPr>
          <p:cNvPr id="3" name="Content Placeholder 2">
            <a:extLst>
              <a:ext uri="{FF2B5EF4-FFF2-40B4-BE49-F238E27FC236}">
                <a16:creationId xmlns:a16="http://schemas.microsoft.com/office/drawing/2014/main" id="{632A7F5E-4202-4C7A-A106-1A29EB1978B3}"/>
              </a:ext>
            </a:extLst>
          </p:cNvPr>
          <p:cNvSpPr>
            <a:spLocks noGrp="1"/>
          </p:cNvSpPr>
          <p:nvPr>
            <p:ph sz="half" idx="1"/>
          </p:nvPr>
        </p:nvSpPr>
        <p:spPr>
          <a:xfrm>
            <a:off x="677334" y="1127760"/>
            <a:ext cx="4184035" cy="4931664"/>
          </a:xfrm>
        </p:spPr>
        <p:txBody>
          <a:bodyPr>
            <a:normAutofit fontScale="92500" lnSpcReduction="20000"/>
          </a:bodyPr>
          <a:lstStyle/>
          <a:p>
            <a:r>
              <a:rPr lang="en-US" sz="1600" dirty="0"/>
              <a:t>$2,000 minimum per piece of equipment/functional unit (including labor/install, shipping, credit card fees) </a:t>
            </a:r>
          </a:p>
          <a:p>
            <a:pPr lvl="1"/>
            <a:r>
              <a:rPr lang="en-US" sz="1400" dirty="0"/>
              <a:t>$500 minimum for ETF purchases</a:t>
            </a:r>
          </a:p>
          <a:p>
            <a:r>
              <a:rPr lang="en-US" sz="1600" dirty="0"/>
              <a:t>eVA orders are placed using an account code that ends with an “F”</a:t>
            </a:r>
          </a:p>
          <a:p>
            <a:r>
              <a:rPr lang="en-US" sz="1600" dirty="0"/>
              <a:t>eVA Line Items generate temporary tags</a:t>
            </a:r>
          </a:p>
          <a:p>
            <a:r>
              <a:rPr lang="en-US" sz="1600" dirty="0"/>
              <a:t>Quantity and Cost</a:t>
            </a:r>
          </a:p>
          <a:p>
            <a:pPr lvl="1"/>
            <a:r>
              <a:rPr lang="en-US" sz="1400" dirty="0"/>
              <a:t>Q1 x $5,780 = $5,780 </a:t>
            </a:r>
            <a:r>
              <a:rPr lang="en-US" sz="1400" i="1" dirty="0"/>
              <a:t>FIXED ASSET</a:t>
            </a:r>
          </a:p>
          <a:p>
            <a:pPr lvl="1"/>
            <a:r>
              <a:rPr lang="en-US" sz="1400" dirty="0"/>
              <a:t>Q8 x $540 = $4,320 </a:t>
            </a:r>
            <a:r>
              <a:rPr lang="en-US" sz="1400" i="1" dirty="0"/>
              <a:t>NOT FIXED ASSET</a:t>
            </a:r>
          </a:p>
          <a:p>
            <a:pPr lvl="1"/>
            <a:r>
              <a:rPr lang="en-US" sz="1400" dirty="0"/>
              <a:t>Q2 x $2,000 = $4,000 </a:t>
            </a:r>
            <a:r>
              <a:rPr lang="en-US" sz="1400" i="1" dirty="0"/>
              <a:t>FIXED ASSET</a:t>
            </a:r>
          </a:p>
          <a:p>
            <a:pPr lvl="0">
              <a:buClr>
                <a:srgbClr val="0F6FC6">
                  <a:lumMod val="75000"/>
                </a:srgbClr>
              </a:buClr>
            </a:pPr>
            <a:r>
              <a:rPr lang="en-US" sz="1600" dirty="0">
                <a:solidFill>
                  <a:prstClr val="black">
                    <a:lumMod val="75000"/>
                    <a:lumOff val="25000"/>
                  </a:prstClr>
                </a:solidFill>
              </a:rPr>
              <a:t>Line Item Description – be as descriptive as possible!</a:t>
            </a:r>
          </a:p>
          <a:p>
            <a:pPr lvl="1">
              <a:buClr>
                <a:srgbClr val="0F6FC6">
                  <a:lumMod val="75000"/>
                </a:srgbClr>
              </a:buClr>
            </a:pPr>
            <a:r>
              <a:rPr lang="en-US" sz="1400" dirty="0">
                <a:solidFill>
                  <a:prstClr val="black">
                    <a:lumMod val="75000"/>
                    <a:lumOff val="25000"/>
                  </a:prstClr>
                </a:solidFill>
              </a:rPr>
              <a:t>Always include: Manufacturer, Model Number and Item Description</a:t>
            </a:r>
          </a:p>
          <a:p>
            <a:r>
              <a:rPr lang="en-US" sz="1600" dirty="0"/>
              <a:t>BEST practice include in comment section:</a:t>
            </a:r>
          </a:p>
          <a:p>
            <a:pPr lvl="1"/>
            <a:r>
              <a:rPr lang="en-US" sz="1400" dirty="0"/>
              <a:t>Custodian’s Name/Building and Room Number of where fixed asset will be located</a:t>
            </a:r>
          </a:p>
          <a:p>
            <a:pPr lvl="1"/>
            <a:endParaRPr lang="en-US" sz="1400" i="1" dirty="0"/>
          </a:p>
        </p:txBody>
      </p:sp>
      <p:sp>
        <p:nvSpPr>
          <p:cNvPr id="5" name="Title 1">
            <a:extLst>
              <a:ext uri="{FF2B5EF4-FFF2-40B4-BE49-F238E27FC236}">
                <a16:creationId xmlns:a16="http://schemas.microsoft.com/office/drawing/2014/main" id="{D19F28A2-E015-4B88-8207-C5F7D0863119}"/>
              </a:ext>
            </a:extLst>
          </p:cNvPr>
          <p:cNvSpPr txBox="1">
            <a:spLocks/>
          </p:cNvSpPr>
          <p:nvPr/>
        </p:nvSpPr>
        <p:spPr>
          <a:xfrm>
            <a:off x="5089970" y="615696"/>
            <a:ext cx="4184034" cy="40233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a:t>Aggregate Assets Purchase Orders</a:t>
            </a:r>
          </a:p>
        </p:txBody>
      </p:sp>
      <p:sp>
        <p:nvSpPr>
          <p:cNvPr id="8" name="Content Placeholder 2">
            <a:extLst>
              <a:ext uri="{FF2B5EF4-FFF2-40B4-BE49-F238E27FC236}">
                <a16:creationId xmlns:a16="http://schemas.microsoft.com/office/drawing/2014/main" id="{3CCBB16D-A6D5-41D2-B9B1-2A91CF488827}"/>
              </a:ext>
            </a:extLst>
          </p:cNvPr>
          <p:cNvSpPr txBox="1">
            <a:spLocks/>
          </p:cNvSpPr>
          <p:nvPr/>
        </p:nvSpPr>
        <p:spPr>
          <a:xfrm>
            <a:off x="5089969" y="1127760"/>
            <a:ext cx="4184035" cy="4931664"/>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1600" dirty="0"/>
              <a:t>$10,000 minimum for grouping of like items (including labor/install, shipping, credit card fees)</a:t>
            </a:r>
          </a:p>
          <a:p>
            <a:r>
              <a:rPr lang="en-US" sz="1600" dirty="0"/>
              <a:t>eVA orders are placed using an account code that ends with an “A”</a:t>
            </a:r>
          </a:p>
          <a:p>
            <a:r>
              <a:rPr lang="en-US" sz="1600" dirty="0"/>
              <a:t>eVA Line Items generate temporary tags</a:t>
            </a:r>
          </a:p>
          <a:p>
            <a:r>
              <a:rPr lang="en-US" sz="1600" dirty="0"/>
              <a:t>Quantity and Cost</a:t>
            </a:r>
          </a:p>
          <a:p>
            <a:pPr lvl="1"/>
            <a:r>
              <a:rPr lang="en-US" sz="1400" dirty="0"/>
              <a:t>Q4 x $1280 = $5,120 </a:t>
            </a:r>
            <a:r>
              <a:rPr lang="en-US" sz="1400" i="1" dirty="0"/>
              <a:t>NOT AGGREGATE</a:t>
            </a:r>
          </a:p>
          <a:p>
            <a:pPr lvl="1"/>
            <a:r>
              <a:rPr lang="en-US" sz="1400" dirty="0"/>
              <a:t>Q8 x $1250 = $10,000 </a:t>
            </a:r>
            <a:r>
              <a:rPr lang="en-US" sz="1400" i="1" dirty="0"/>
              <a:t>AGGREGATE</a:t>
            </a:r>
          </a:p>
          <a:p>
            <a:pPr lvl="1"/>
            <a:r>
              <a:rPr lang="en-US" sz="1400" dirty="0"/>
              <a:t>Q5 x $2000 = $10,000 </a:t>
            </a:r>
            <a:r>
              <a:rPr lang="en-US" sz="1400" i="1" dirty="0"/>
              <a:t>AGGREGATE</a:t>
            </a:r>
          </a:p>
          <a:p>
            <a:pPr>
              <a:buClr>
                <a:srgbClr val="0F6FC6">
                  <a:lumMod val="75000"/>
                </a:srgbClr>
              </a:buClr>
            </a:pPr>
            <a:r>
              <a:rPr lang="en-US" sz="1600" dirty="0">
                <a:solidFill>
                  <a:prstClr val="black">
                    <a:lumMod val="75000"/>
                    <a:lumOff val="25000"/>
                  </a:prstClr>
                </a:solidFill>
              </a:rPr>
              <a:t>Line Item Description – be as descriptive as possible!</a:t>
            </a:r>
          </a:p>
          <a:p>
            <a:pPr lvl="1">
              <a:buClr>
                <a:srgbClr val="0F6FC6">
                  <a:lumMod val="75000"/>
                </a:srgbClr>
              </a:buClr>
            </a:pPr>
            <a:r>
              <a:rPr lang="en-US" sz="1400" dirty="0">
                <a:solidFill>
                  <a:prstClr val="black">
                    <a:lumMod val="75000"/>
                    <a:lumOff val="25000"/>
                  </a:prstClr>
                </a:solidFill>
              </a:rPr>
              <a:t>Always include: Manufacturer, Model Number and Item Description</a:t>
            </a:r>
          </a:p>
          <a:p>
            <a:r>
              <a:rPr lang="en-US" sz="1600" dirty="0"/>
              <a:t>BEST practice include in comment section:</a:t>
            </a:r>
          </a:p>
          <a:p>
            <a:pPr lvl="1"/>
            <a:r>
              <a:rPr lang="en-US" sz="1400" dirty="0"/>
              <a:t>Custodian’s Name/Building and Room Number of where aggregate assets will be located</a:t>
            </a:r>
          </a:p>
          <a:p>
            <a:pPr lvl="1"/>
            <a:endParaRPr lang="en-US" sz="1400" i="1" dirty="0"/>
          </a:p>
        </p:txBody>
      </p:sp>
    </p:spTree>
    <p:extLst>
      <p:ext uri="{BB962C8B-B14F-4D97-AF65-F5344CB8AC3E}">
        <p14:creationId xmlns:p14="http://schemas.microsoft.com/office/powerpoint/2010/main" val="11602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4029"/>
          </a:xfrm>
        </p:spPr>
        <p:txBody>
          <a:bodyPr>
            <a:normAutofit fontScale="90000"/>
          </a:bodyPr>
          <a:lstStyle/>
          <a:p>
            <a:r>
              <a:rPr lang="en-US" dirty="0"/>
              <a:t>Banner Entry of Fixed and Aggregate Assets</a:t>
            </a:r>
          </a:p>
        </p:txBody>
      </p:sp>
      <p:sp>
        <p:nvSpPr>
          <p:cNvPr id="3" name="Content Placeholder 2"/>
          <p:cNvSpPr>
            <a:spLocks noGrp="1"/>
          </p:cNvSpPr>
          <p:nvPr>
            <p:ph idx="1"/>
          </p:nvPr>
        </p:nvSpPr>
        <p:spPr>
          <a:xfrm>
            <a:off x="677334" y="1273628"/>
            <a:ext cx="9103480" cy="5423385"/>
          </a:xfrm>
        </p:spPr>
        <p:txBody>
          <a:bodyPr>
            <a:normAutofit/>
          </a:bodyPr>
          <a:lstStyle/>
          <a:p>
            <a:r>
              <a:rPr lang="en-US" sz="1450" dirty="0"/>
              <a:t>The </a:t>
            </a:r>
            <a:r>
              <a:rPr lang="en-US" sz="1450" b="1" i="1" dirty="0"/>
              <a:t>required</a:t>
            </a:r>
            <a:r>
              <a:rPr lang="en-US" sz="1450" dirty="0"/>
              <a:t> information needed for Banner entry:</a:t>
            </a:r>
          </a:p>
          <a:p>
            <a:pPr lvl="1"/>
            <a:r>
              <a:rPr lang="en-US" sz="1450" dirty="0"/>
              <a:t>Date Equipment is </a:t>
            </a:r>
            <a:r>
              <a:rPr lang="en-US" sz="1450" i="1" dirty="0"/>
              <a:t>Received</a:t>
            </a:r>
            <a:r>
              <a:rPr lang="en-US" sz="1450" dirty="0"/>
              <a:t> or Date Equipment is</a:t>
            </a:r>
            <a:r>
              <a:rPr lang="en-US" sz="1450" i="1" dirty="0"/>
              <a:t> Installed </a:t>
            </a:r>
            <a:r>
              <a:rPr lang="en-US" sz="1450" dirty="0"/>
              <a:t>(I use the Banner received date Y#, but reach out to buyers for SPCC/Finance Card purchases)</a:t>
            </a:r>
          </a:p>
          <a:p>
            <a:pPr lvl="1"/>
            <a:r>
              <a:rPr lang="en-US" sz="1450" dirty="0"/>
              <a:t>Location (Building and Room Number)</a:t>
            </a:r>
          </a:p>
          <a:p>
            <a:pPr lvl="1"/>
            <a:r>
              <a:rPr lang="en-US" sz="1450" dirty="0"/>
              <a:t>Fixed Asset Custodian (who knows where the equipment is and can answer any questions about it during a physical inventory)</a:t>
            </a:r>
          </a:p>
          <a:p>
            <a:pPr lvl="1"/>
            <a:r>
              <a:rPr lang="en-US" sz="1450" dirty="0"/>
              <a:t>Total Cost to include Labor/Installation, Delivery, Credit Card Fees, etc.</a:t>
            </a:r>
          </a:p>
          <a:p>
            <a:pPr lvl="1"/>
            <a:r>
              <a:rPr lang="en-US" sz="1450" dirty="0"/>
              <a:t>A fully-executed Purchase Order</a:t>
            </a:r>
          </a:p>
          <a:p>
            <a:pPr lvl="1"/>
            <a:r>
              <a:rPr lang="en-US" sz="1450" dirty="0"/>
              <a:t>Invoice for assets $5,000 and greater</a:t>
            </a:r>
          </a:p>
          <a:p>
            <a:pPr lvl="2"/>
            <a:r>
              <a:rPr lang="en-US" sz="1450" dirty="0"/>
              <a:t>Invoices should be as detailed as possible and should include item descriptions, quantities and cost</a:t>
            </a:r>
          </a:p>
          <a:p>
            <a:pPr>
              <a:buClr>
                <a:srgbClr val="0F6FC6">
                  <a:lumMod val="75000"/>
                </a:srgbClr>
              </a:buClr>
            </a:pPr>
            <a:r>
              <a:rPr lang="en-US" sz="1450" dirty="0">
                <a:solidFill>
                  <a:prstClr val="black">
                    <a:lumMod val="75000"/>
                    <a:lumOff val="25000"/>
                  </a:prstClr>
                </a:solidFill>
              </a:rPr>
              <a:t>Fixed and Aggregate Assets </a:t>
            </a:r>
            <a:r>
              <a:rPr lang="en-US" sz="1450" i="1" dirty="0">
                <a:solidFill>
                  <a:prstClr val="black">
                    <a:lumMod val="75000"/>
                    <a:lumOff val="25000"/>
                  </a:prstClr>
                </a:solidFill>
              </a:rPr>
              <a:t>must </a:t>
            </a:r>
            <a:r>
              <a:rPr lang="en-US" sz="1450" dirty="0">
                <a:solidFill>
                  <a:prstClr val="black">
                    <a:lumMod val="75000"/>
                    <a:lumOff val="25000"/>
                  </a:prstClr>
                </a:solidFill>
              </a:rPr>
              <a:t>be entered into Banner within 90 days from date of receipt of goods or installation.</a:t>
            </a:r>
          </a:p>
          <a:p>
            <a:pPr>
              <a:buClr>
                <a:srgbClr val="0F6FC6">
                  <a:lumMod val="75000"/>
                </a:srgbClr>
              </a:buClr>
            </a:pPr>
            <a:r>
              <a:rPr lang="en-US" sz="1450" dirty="0">
                <a:solidFill>
                  <a:prstClr val="black">
                    <a:lumMod val="75000"/>
                    <a:lumOff val="25000"/>
                  </a:prstClr>
                </a:solidFill>
              </a:rPr>
              <a:t>APA requests the following information during an audit:</a:t>
            </a:r>
          </a:p>
          <a:p>
            <a:pPr lvl="1">
              <a:buClr>
                <a:srgbClr val="0F6FC6">
                  <a:lumMod val="75000"/>
                </a:srgbClr>
              </a:buClr>
            </a:pPr>
            <a:r>
              <a:rPr lang="en-US" sz="1450" dirty="0">
                <a:solidFill>
                  <a:prstClr val="black">
                    <a:lumMod val="75000"/>
                    <a:lumOff val="25000"/>
                  </a:prstClr>
                </a:solidFill>
              </a:rPr>
              <a:t>Invoice, purchase order, proof of receiving (or installation) date, capitalization and depreciation information to ensure that process was completed within 90 days, pictures of asset and fixed asset tag, and any other information I have</a:t>
            </a:r>
          </a:p>
          <a:p>
            <a:pPr lvl="1"/>
            <a:endParaRPr lang="en-US" dirty="0"/>
          </a:p>
          <a:p>
            <a:pPr lvl="1"/>
            <a:endParaRPr lang="en-US" dirty="0"/>
          </a:p>
        </p:txBody>
      </p:sp>
    </p:spTree>
    <p:extLst>
      <p:ext uri="{BB962C8B-B14F-4D97-AF65-F5344CB8AC3E}">
        <p14:creationId xmlns:p14="http://schemas.microsoft.com/office/powerpoint/2010/main" val="262717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59BFE-D766-41F9-8FA3-EE379ACC7F23}"/>
              </a:ext>
            </a:extLst>
          </p:cNvPr>
          <p:cNvSpPr>
            <a:spLocks noGrp="1"/>
          </p:cNvSpPr>
          <p:nvPr>
            <p:ph type="title"/>
          </p:nvPr>
        </p:nvSpPr>
        <p:spPr>
          <a:xfrm>
            <a:off x="720006" y="585216"/>
            <a:ext cx="2431626" cy="660400"/>
          </a:xfrm>
        </p:spPr>
        <p:txBody>
          <a:bodyPr/>
          <a:lstStyle/>
          <a:p>
            <a:r>
              <a:rPr lang="en-US" dirty="0"/>
              <a:t>Inventory</a:t>
            </a:r>
          </a:p>
        </p:txBody>
      </p:sp>
      <p:sp>
        <p:nvSpPr>
          <p:cNvPr id="3" name="Content Placeholder 2">
            <a:extLst>
              <a:ext uri="{FF2B5EF4-FFF2-40B4-BE49-F238E27FC236}">
                <a16:creationId xmlns:a16="http://schemas.microsoft.com/office/drawing/2014/main" id="{63C8B66D-04DC-42F7-A2CC-77D7EC4323BB}"/>
              </a:ext>
            </a:extLst>
          </p:cNvPr>
          <p:cNvSpPr>
            <a:spLocks noGrp="1"/>
          </p:cNvSpPr>
          <p:nvPr>
            <p:ph idx="1"/>
          </p:nvPr>
        </p:nvSpPr>
        <p:spPr>
          <a:xfrm>
            <a:off x="677334" y="1270000"/>
            <a:ext cx="4114122" cy="5136896"/>
          </a:xfrm>
        </p:spPr>
        <p:txBody>
          <a:bodyPr>
            <a:normAutofit/>
          </a:bodyPr>
          <a:lstStyle/>
          <a:p>
            <a:r>
              <a:rPr lang="en-US" sz="1500" dirty="0"/>
              <a:t>Inventory on all capital equipment is completed biennially</a:t>
            </a:r>
          </a:p>
          <a:p>
            <a:r>
              <a:rPr lang="en-US" sz="1500" dirty="0"/>
              <a:t>Susan, our Fixed Asset Coordinator, conducts inventory based on Building an Custodian</a:t>
            </a:r>
          </a:p>
          <a:p>
            <a:r>
              <a:rPr lang="en-US" sz="1500" dirty="0"/>
              <a:t>We look for Fixed Asset Tag, verify serial number and location of asset</a:t>
            </a:r>
          </a:p>
          <a:p>
            <a:pPr lvl="1"/>
            <a:r>
              <a:rPr lang="en-US" sz="1500" dirty="0"/>
              <a:t>In addition, we also verify and update custodial changes as needed</a:t>
            </a:r>
          </a:p>
          <a:p>
            <a:r>
              <a:rPr lang="en-US" sz="1500" dirty="0"/>
              <a:t>Once a building inventory is completed, all information is manually entered and updated in Banner</a:t>
            </a:r>
          </a:p>
          <a:p>
            <a:r>
              <a:rPr lang="en-US" sz="1500" dirty="0"/>
              <a:t>Missing items are checked (and rechecked) before notifying the Vice President of the respective area that an item is Lost and will be written off</a:t>
            </a:r>
          </a:p>
        </p:txBody>
      </p:sp>
      <p:sp>
        <p:nvSpPr>
          <p:cNvPr id="4" name="Title 1">
            <a:extLst>
              <a:ext uri="{FF2B5EF4-FFF2-40B4-BE49-F238E27FC236}">
                <a16:creationId xmlns:a16="http://schemas.microsoft.com/office/drawing/2014/main" id="{1C1CDE0A-E609-40CC-8ACD-8AC79C9F4B91}"/>
              </a:ext>
            </a:extLst>
          </p:cNvPr>
          <p:cNvSpPr txBox="1">
            <a:spLocks/>
          </p:cNvSpPr>
          <p:nvPr/>
        </p:nvSpPr>
        <p:spPr>
          <a:xfrm>
            <a:off x="5054262" y="591312"/>
            <a:ext cx="2431626" cy="6604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Surplus</a:t>
            </a:r>
          </a:p>
        </p:txBody>
      </p:sp>
      <p:sp>
        <p:nvSpPr>
          <p:cNvPr id="5" name="Content Placeholder 2">
            <a:extLst>
              <a:ext uri="{FF2B5EF4-FFF2-40B4-BE49-F238E27FC236}">
                <a16:creationId xmlns:a16="http://schemas.microsoft.com/office/drawing/2014/main" id="{87E2FDF6-A276-432D-AA56-99C7267CDA4C}"/>
              </a:ext>
            </a:extLst>
          </p:cNvPr>
          <p:cNvSpPr txBox="1">
            <a:spLocks/>
          </p:cNvSpPr>
          <p:nvPr/>
        </p:nvSpPr>
        <p:spPr>
          <a:xfrm>
            <a:off x="5054262" y="1270000"/>
            <a:ext cx="4114122" cy="513689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1500" dirty="0"/>
              <a:t>Surplus is a physical location – Physical Plant Warehouse</a:t>
            </a:r>
          </a:p>
          <a:p>
            <a:pPr lvl="1"/>
            <a:r>
              <a:rPr lang="en-US" sz="1500" dirty="0"/>
              <a:t>Surplus is not a dark closet, cabinet or garbage can!</a:t>
            </a:r>
          </a:p>
          <a:p>
            <a:r>
              <a:rPr lang="en-US" sz="1500" dirty="0"/>
              <a:t>When you surplus unused or broken items, they are moved to the Physical Plant for temporary storage, repurposed for other areas or are prepared to be sold, recycled and/or disposed of.</a:t>
            </a:r>
          </a:p>
          <a:p>
            <a:r>
              <a:rPr lang="en-US" sz="1500" dirty="0"/>
              <a:t>Surplussed Fixed Assets can be repurposed, sold or disposed of by David Wilt, the Warehouse Manager</a:t>
            </a:r>
          </a:p>
          <a:p>
            <a:r>
              <a:rPr lang="en-US" sz="1500" dirty="0"/>
              <a:t>Contact Central Storeroom to surplus unwanted items</a:t>
            </a:r>
          </a:p>
          <a:p>
            <a:pPr lvl="1"/>
            <a:r>
              <a:rPr lang="en-US" sz="1500" dirty="0">
                <a:solidFill>
                  <a:schemeClr val="accent1">
                    <a:lumMod val="75000"/>
                  </a:schemeClr>
                </a:solidFill>
                <a:hlinkClick r:id="rId2">
                  <a:extLst>
                    <a:ext uri="{A12FA001-AC4F-418D-AE19-62706E023703}">
                      <ahyp:hlinkClr xmlns:ahyp="http://schemas.microsoft.com/office/drawing/2018/hyperlinkcolor" val="tx"/>
                    </a:ext>
                  </a:extLst>
                </a:hlinkClick>
              </a:rPr>
              <a:t>https://adminfinance.umw.edu/facilities/central-storeroomsurplus/</a:t>
            </a:r>
            <a:endParaRPr lang="en-US" sz="1500" dirty="0">
              <a:solidFill>
                <a:schemeClr val="accent1">
                  <a:lumMod val="75000"/>
                </a:schemeClr>
              </a:solidFill>
            </a:endParaRPr>
          </a:p>
          <a:p>
            <a:pPr lvl="1"/>
            <a:endParaRPr lang="en-US" sz="1500" dirty="0">
              <a:solidFill>
                <a:schemeClr val="accent1">
                  <a:lumMod val="75000"/>
                </a:schemeClr>
              </a:solidFill>
            </a:endParaRPr>
          </a:p>
          <a:p>
            <a:pPr lvl="1"/>
            <a:endParaRPr lang="en-US" dirty="0"/>
          </a:p>
          <a:p>
            <a:pPr lvl="1"/>
            <a:endParaRPr lang="en-US" dirty="0"/>
          </a:p>
          <a:p>
            <a:endParaRPr lang="en-US" dirty="0"/>
          </a:p>
        </p:txBody>
      </p:sp>
    </p:spTree>
    <p:extLst>
      <p:ext uri="{BB962C8B-B14F-4D97-AF65-F5344CB8AC3E}">
        <p14:creationId xmlns:p14="http://schemas.microsoft.com/office/powerpoint/2010/main" val="1981772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Face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Sub_x0020_Folder xmlns="7f55467c-c7ea-4251-b4e3-6c2d23a97d0e" xsi:nil="true"/>
    <Folder_x0020_Name xmlns="7f55467c-c7ea-4251-b4e3-6c2d23a97d0e" xsi:nil="true"/>
    <LSTag1 xmlns="9e2432f2-a24a-46f7-8e90-bfb60e60062e" xsi:nil="true"/>
    <LSTag4 xmlns="9e2432f2-a24a-46f7-8e90-bfb60e60062e" xsi:nil="true"/>
    <lcf76f155ced4ddcb4097134ff3c332f xmlns="7f55467c-c7ea-4251-b4e3-6c2d23a97d0e">
      <Terms xmlns="http://schemas.microsoft.com/office/infopath/2007/PartnerControls"/>
    </lcf76f155ced4ddcb4097134ff3c332f>
    <_ip_UnifiedCompliancePolicyProperties xmlns="http://schemas.microsoft.com/sharepoint/v3" xsi:nil="true"/>
    <TaxCatchAll xmlns="9e2432f2-a24a-46f7-8e90-bfb60e60062e" xsi:nil="true"/>
    <LSTag3 xmlns="9e2432f2-a24a-46f7-8e90-bfb60e60062e" xsi:nil="true"/>
    <_Flow_SignoffStatus xmlns="7f55467c-c7ea-4251-b4e3-6c2d23a97d0e" xsi:nil="true"/>
    <Fiscal_x0020_Year xmlns="7f55467c-c7ea-4251-b4e3-6c2d23a97d0e" xsi:nil="true"/>
    <LSTag2 xmlns="9e2432f2-a24a-46f7-8e90-bfb60e60062e" xsi:nil="true"/>
    <Month xmlns="7f55467c-c7ea-4251-b4e3-6c2d23a97d0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520B32B36C3040A27803A673AEF75B" ma:contentTypeVersion="31" ma:contentTypeDescription="Create a new document." ma:contentTypeScope="" ma:versionID="c0fac15df3b8f1822d3e646f044b3916">
  <xsd:schema xmlns:xsd="http://www.w3.org/2001/XMLSchema" xmlns:xs="http://www.w3.org/2001/XMLSchema" xmlns:p="http://schemas.microsoft.com/office/2006/metadata/properties" xmlns:ns1="http://schemas.microsoft.com/sharepoint/v3" xmlns:ns2="7f55467c-c7ea-4251-b4e3-6c2d23a97d0e" xmlns:ns3="9e2432f2-a24a-46f7-8e90-bfb60e60062e" targetNamespace="http://schemas.microsoft.com/office/2006/metadata/properties" ma:root="true" ma:fieldsID="dbcd3c1e5cf060be34cef8e7b6adc692" ns1:_="" ns2:_="" ns3:_="">
    <xsd:import namespace="http://schemas.microsoft.com/sharepoint/v3"/>
    <xsd:import namespace="7f55467c-c7ea-4251-b4e3-6c2d23a97d0e"/>
    <xsd:import namespace="9e2432f2-a24a-46f7-8e90-bfb60e60062e"/>
    <xsd:element name="properties">
      <xsd:complexType>
        <xsd:sequence>
          <xsd:element name="documentManagement">
            <xsd:complexType>
              <xsd:all>
                <xsd:element ref="ns2:Fiscal_x0020_Year" minOccurs="0"/>
                <xsd:element ref="ns2:Folder_x0020_Name" minOccurs="0"/>
                <xsd:element ref="ns2:Sub_x0020_Folder" minOccurs="0"/>
                <xsd:element ref="ns2:Month" minOccurs="0"/>
                <xsd:element ref="ns1:_ip_UnifiedCompliancePolicyProperties" minOccurs="0"/>
                <xsd:element ref="ns1:_ip_UnifiedCompliancePolicyUIAction"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_Flow_SignoffStatu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3:LSTag1" minOccurs="0"/>
                <xsd:element ref="ns3:LSTag2" minOccurs="0"/>
                <xsd:element ref="ns3:LSTag3" minOccurs="0"/>
                <xsd:element ref="ns3:LSTag4"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f55467c-c7ea-4251-b4e3-6c2d23a97d0e" elementFormDefault="qualified">
    <xsd:import namespace="http://schemas.microsoft.com/office/2006/documentManagement/types"/>
    <xsd:import namespace="http://schemas.microsoft.com/office/infopath/2007/PartnerControls"/>
    <xsd:element name="Fiscal_x0020_Year" ma:index="1" nillable="true" ma:displayName="Fiscal Year" ma:format="Dropdown" ma:internalName="Fiscal_x0020_Year" ma:readOnly="false">
      <xsd:simpleType>
        <xsd:restriction base="dms:Choice">
          <xsd:enumeration value="TBD"/>
          <xsd:enumeration value="FY09"/>
          <xsd:enumeration value="FY10"/>
          <xsd:enumeration value="FY11"/>
          <xsd:enumeration value="FY12"/>
          <xsd:enumeration value="FY13"/>
          <xsd:enumeration value="FY14"/>
          <xsd:enumeration value="FY15"/>
          <xsd:enumeration value="N/A"/>
        </xsd:restriction>
      </xsd:simpleType>
    </xsd:element>
    <xsd:element name="Folder_x0020_Name" ma:index="2" nillable="true" ma:displayName="Folder Name" ma:indexed="true" ma:internalName="Folder_x0020_Name" ma:readOnly="false">
      <xsd:simpleType>
        <xsd:restriction base="dms:Text">
          <xsd:maxLength value="255"/>
        </xsd:restriction>
      </xsd:simpleType>
    </xsd:element>
    <xsd:element name="Sub_x0020_Folder" ma:index="3" nillable="true" ma:displayName="Sub Folder" ma:format="Dropdown" ma:internalName="Sub_x0020_Folder" ma:readOnly="false">
      <xsd:simpleType>
        <xsd:restriction base="dms:Choice">
          <xsd:enumeration value="TBD"/>
          <xsd:enumeration value="Bank Recs-AP Bank Reconciliation"/>
          <xsd:enumeration value="Bank Recs-CF Bank Reconciliation"/>
          <xsd:enumeration value="Bank Recs-CS Bank Reconciliation"/>
          <xsd:enumeration value="Bank Recs-FD Bank Reconciliation"/>
          <xsd:enumeration value="Bank Recs-Money Market Bank Reconciliation"/>
          <xsd:enumeration value="Bank Recs-PE Bank Reconciliation"/>
          <xsd:enumeration value="Bank Recs-RC Bank Reconciliation"/>
          <xsd:enumeration value="Bank Recs-Returns Account"/>
          <xsd:enumeration value="Bank Recs-SD Bank Reconciliation"/>
          <xsd:enumeration value="CARS-11004,14501,50203, Projects"/>
          <xsd:enumeration value="CARS A"/>
          <xsd:enumeration value="CARS B"/>
          <xsd:enumeration value="CARS C"/>
          <xsd:enumeration value="CARS-Banner Summary &amp; Detail Reports"/>
          <xsd:enumeration value="CARS Error Issues"/>
          <xsd:enumeration value="CARS-Cash Reconciliation"/>
          <xsd:enumeration value="CARS-Expense Reconciliation"/>
          <xsd:enumeration value="CARS-GLA Reconciliation"/>
          <xsd:enumeration value="CARS-Grant AR Entries"/>
          <xsd:enumeration value="CARS-Rec Confirmations"/>
          <xsd:enumeration value="CARS-Revenue Reconciliation"/>
          <xsd:enumeration value="CARS-Working Docs"/>
          <xsd:enumeration value="CASHGL Verifications-FGRCASH"/>
          <xsd:enumeration value="CASHGL Verifications-LFGRCTRL"/>
          <xsd:enumeration value="CASHGL Verifications-FZRCHKF"/>
          <xsd:enumeration value="Daily Banking-ACH Notes"/>
          <xsd:enumeration value="Daily Banking-ACH Payments"/>
          <xsd:enumeration value="Daily Banking-AP Operating Balance"/>
          <xsd:enumeration value="Daily Banking-Bank Statements"/>
          <xsd:enumeration value="Daily Banking-BB&amp;T MM-CHK Transfer"/>
          <xsd:enumeration value="Daily Banking-Checks"/>
          <xsd:enumeration value="Daily Banking-Direct Deposit"/>
          <xsd:enumeration value="Daily Banking-FACTS"/>
          <xsd:enumeration value="Daily Banking-FACTS Files"/>
          <xsd:enumeration value="Daily Banking-Journal Vouchers"/>
          <xsd:enumeration value="Daily Banking Folder-NBS Payments"/>
          <xsd:enumeration value="Daily Banking-Outgoing Wires"/>
          <xsd:enumeration value="Daily Banking-Positive Pay"/>
          <xsd:enumeration value="Daily Banking-Return Checks"/>
          <xsd:enumeration value="Daily Banking-Voided Checks"/>
          <xsd:enumeration value="DC Cashiering-Procedures"/>
          <xsd:enumeration value="DC Cashiering-Refunds"/>
          <xsd:enumeration value="EaglePay-ACH-NBS Block Rpts"/>
          <xsd:enumeration value="EaglePay-AMPP"/>
          <xsd:enumeration value="EaglePay-EOD Reports"/>
          <xsd:enumeration value="EaglePay-Monthly Transaction Reports"/>
          <xsd:enumeration value="EaglePay-RTPN"/>
          <xsd:enumeration value="Employee Tuition Assistance-Grades"/>
          <xsd:enumeration value="Federal Financial Aid -Grants"/>
          <xsd:enumeration value="Federal Financial Aid -Direct Loans"/>
          <xsd:enumeration value="Fixed Assets-Disposal Documents"/>
          <xsd:enumeration value="Fixed Assets-ETF"/>
          <xsd:enumeration value="Fixed Assets-ETF From HEETF"/>
          <xsd:enumeration value="Fixed Assets-ETF Request Documents"/>
          <xsd:enumeration value="Fixed Assets-Internal Control Documentation"/>
          <xsd:enumeration value="Fixed Assets-Listing for Inventory"/>
          <xsd:enumeration value="Fixed Assets-Monthly Equipment Rec"/>
          <xsd:enumeration value="Fixed Assets-Monthly Meetings"/>
          <xsd:enumeration value="Fixed Assets-PEDF, Relocation, Surplus"/>
          <xsd:enumeration value="Fixed Assets-Physical Inventory"/>
          <xsd:enumeration value="Fixed Assets-VP List Missing Assets"/>
          <xsd:enumeration value="FUPLOADS-Bookstore"/>
          <xsd:enumeration value="FUPLOADS-Copies"/>
          <xsd:enumeration value="FUPLOADS-Financial Statements"/>
          <xsd:enumeration value="FUPLOADS-Indirect Cost Recoveries"/>
          <xsd:enumeration value="FUPLOADS-Miscellaneous"/>
          <xsd:enumeration value="FUPLOADS-Postage"/>
          <xsd:enumeration value="FUPLOADS-Transportation"/>
          <xsd:enumeration value="FUPLOADS-UPS"/>
          <xsd:enumeration value="FUPLOADS-VITA Phone"/>
          <xsd:enumeration value="FUPLOADS-VOIP Phone"/>
          <xsd:enumeration value="Internal Transfers-Cathy"/>
          <xsd:enumeration value="Internal Transfers-Ginny"/>
          <xsd:enumeration value="Internal Transfers-Karen"/>
          <xsd:enumeration value="Internal Transfers-Marta"/>
          <xsd:enumeration value="Internal Transfers-Melinda"/>
          <xsd:enumeration value="Internal Transfers-Check Request Melinda"/>
          <xsd:enumeration value="Internal Transfers-Monica"/>
          <xsd:enumeration value="Internal Transfers-Tania"/>
          <xsd:enumeration value="Perkins-Campus Partners"/>
          <xsd:enumeration value="Procedure-AR &amp; Clearing Accounts Rec."/>
          <xsd:enumeration value="Procedure-Banking &amp; Bank Reconciliations"/>
          <xsd:enumeration value="Procedure-CARS and CASH Daily Procedures"/>
          <xsd:enumeration value="Procedure-CARS to Banner Monthly Rec"/>
          <xsd:enumeration value="Procedure-Due Diligence"/>
          <xsd:enumeration value="Procedure-Employee Tuition Assistance"/>
          <xsd:enumeration value="Procedure-Fixed Assets"/>
          <xsd:enumeration value="Procedure-Payroll"/>
          <xsd:enumeration value="Procedures-Scholarships"/>
          <xsd:enumeration value="Procedure-Taxes"/>
          <xsd:enumeration value="SPCC-BOA Billing Statements"/>
          <xsd:enumeration value="SPCC-Budget Corrections"/>
          <xsd:enumeration value="SPCC-DEC Excel Logs"/>
          <xsd:enumeration value="SPCC-DEC PDF'S"/>
          <xsd:enumeration value="SPCC-FUPLOADS"/>
          <xsd:enumeration value="SPCC-Log Sheets"/>
          <xsd:enumeration value="SPCC Spreadsheets"/>
          <xsd:enumeration value="Taxes-Bookstore Spreadsheets"/>
          <xsd:enumeration value="Taxes-Meal Tax"/>
          <xsd:enumeration value="Taxes-Sales, Lodging Tax"/>
          <xsd:enumeration value="N/A"/>
        </xsd:restriction>
      </xsd:simpleType>
    </xsd:element>
    <xsd:element name="Month" ma:index="4" nillable="true" ma:displayName="Month" ma:format="Dropdown" ma:internalName="Month" ma:readOnly="false">
      <xsd:simpleType>
        <xsd:restriction base="dms:Choice">
          <xsd:enumeration value="TBD"/>
          <xsd:enumeration value="January"/>
          <xsd:enumeration value="February"/>
          <xsd:enumeration value="March"/>
          <xsd:enumeration value="April"/>
          <xsd:enumeration value="May"/>
          <xsd:enumeration value="June"/>
          <xsd:enumeration value="July"/>
          <xsd:enumeration value="August"/>
          <xsd:enumeration value="September"/>
          <xsd:enumeration value="October"/>
          <xsd:enumeration value="November"/>
          <xsd:enumeration value="December"/>
          <xsd:enumeration value="N/A"/>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_Flow_SignoffStatus" ma:index="24" nillable="true" ma:displayName="Sign-off status" ma:internalName="Sign_x002d_off_x0020_status">
      <xsd:simpleType>
        <xsd:restriction base="dms:Text"/>
      </xsd:simpleType>
    </xsd:element>
    <xsd:element name="MediaServiceAutoKeyPoints" ma:index="25" nillable="true" ma:displayName="MediaServiceAutoKeyPoints" ma:hidden="true" ma:internalName="MediaServiceAutoKeyPoints" ma:readOnly="true">
      <xsd:simpleType>
        <xsd:restriction base="dms:Note"/>
      </xsd:simpleType>
    </xsd:element>
    <xsd:element name="MediaServiceKeyPoints" ma:index="26" nillable="true" ma:displayName="KeyPoints" ma:internalName="MediaServiceKeyPoints" ma:readOnly="true">
      <xsd:simpleType>
        <xsd:restriction base="dms:Note">
          <xsd:maxLength value="255"/>
        </xsd:restriction>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45a3a1cd-b367-49f8-b8b1-31d15f2b468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element name="MediaServiceLocation" ma:index="36"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2432f2-a24a-46f7-8e90-bfb60e60062e"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element name="TaxCatchAll" ma:index="29" nillable="true" ma:displayName="Taxonomy Catch All Column" ma:hidden="true" ma:list="{a2b74314-aca7-46f0-9ed7-4a5896bcc959}" ma:internalName="TaxCatchAll" ma:showField="CatchAllData" ma:web="9e2432f2-a24a-46f7-8e90-bfb60e60062e">
      <xsd:complexType>
        <xsd:complexContent>
          <xsd:extension base="dms:MultiChoiceLookup">
            <xsd:sequence>
              <xsd:element name="Value" type="dms:Lookup" maxOccurs="unbounded" minOccurs="0" nillable="true"/>
            </xsd:sequence>
          </xsd:extension>
        </xsd:complexContent>
      </xsd:complexType>
    </xsd:element>
    <xsd:element name="LSTag1" ma:index="32" nillable="true" ma:displayName="LSTag1" ma:hidden="true" ma:internalName="LSTag1">
      <xsd:simpleType>
        <xsd:restriction base="dms:Note"/>
      </xsd:simpleType>
    </xsd:element>
    <xsd:element name="LSTag2" ma:index="33" nillable="true" ma:displayName="LSTag2" ma:hidden="true" ma:internalName="LSTag2">
      <xsd:simpleType>
        <xsd:restriction base="dms:Note"/>
      </xsd:simpleType>
    </xsd:element>
    <xsd:element name="LSTag3" ma:index="34" nillable="true" ma:displayName="LSTag3" ma:hidden="true" ma:internalName="LSTag3">
      <xsd:simpleType>
        <xsd:restriction base="dms:Note"/>
      </xsd:simpleType>
    </xsd:element>
    <xsd:element name="LSTag4" ma:index="35" nillable="true" ma:displayName="LSTag4" ma:hidden="true" ma:internalName="LSTag4">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5" ma:displayName="Note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579E5C-3BDA-4763-B242-89DB699A9DC6}">
  <ds:schemaRefs>
    <ds:schemaRef ds:uri="http://schemas.openxmlformats.org/package/2006/metadata/core-properties"/>
    <ds:schemaRef ds:uri="9e2432f2-a24a-46f7-8e90-bfb60e60062e"/>
    <ds:schemaRef ds:uri="http://purl.org/dc/elements/1.1/"/>
    <ds:schemaRef ds:uri="http://schemas.microsoft.com/office/infopath/2007/PartnerControls"/>
    <ds:schemaRef ds:uri="http://schemas.microsoft.com/office/2006/documentManagement/types"/>
    <ds:schemaRef ds:uri="http://www.w3.org/XML/1998/namespace"/>
    <ds:schemaRef ds:uri="http://schemas.microsoft.com/sharepoint/v3"/>
    <ds:schemaRef ds:uri="http://schemas.microsoft.com/office/2006/metadata/properties"/>
    <ds:schemaRef ds:uri="http://purl.org/dc/terms/"/>
    <ds:schemaRef ds:uri="7f55467c-c7ea-4251-b4e3-6c2d23a97d0e"/>
    <ds:schemaRef ds:uri="http://purl.org/dc/dcmitype/"/>
  </ds:schemaRefs>
</ds:datastoreItem>
</file>

<file path=customXml/itemProps2.xml><?xml version="1.0" encoding="utf-8"?>
<ds:datastoreItem xmlns:ds="http://schemas.openxmlformats.org/officeDocument/2006/customXml" ds:itemID="{D3C48AB1-D407-4526-AC44-FE8A91CD7839}">
  <ds:schemaRefs>
    <ds:schemaRef ds:uri="http://schemas.microsoft.com/sharepoint/v3/contenttype/forms"/>
  </ds:schemaRefs>
</ds:datastoreItem>
</file>

<file path=customXml/itemProps3.xml><?xml version="1.0" encoding="utf-8"?>
<ds:datastoreItem xmlns:ds="http://schemas.openxmlformats.org/officeDocument/2006/customXml" ds:itemID="{510E6B91-B5AC-4F70-8F72-B06E4FBB42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f55467c-c7ea-4251-b4e3-6c2d23a97d0e"/>
    <ds:schemaRef ds:uri="9e2432f2-a24a-46f7-8e90-bfb60e60062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1839</TotalTime>
  <Words>1331</Words>
  <Application>Microsoft Office PowerPoint</Application>
  <PresentationFormat>Widescreen</PresentationFormat>
  <Paragraphs>122</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Trebuchet MS</vt:lpstr>
      <vt:lpstr>Wingdings 3</vt:lpstr>
      <vt:lpstr>Facet</vt:lpstr>
      <vt:lpstr>UMW Fixed Assets</vt:lpstr>
      <vt:lpstr>Tania Ellis</vt:lpstr>
      <vt:lpstr>What is a Fixed Asset?</vt:lpstr>
      <vt:lpstr>UMW’s Fixed Assets</vt:lpstr>
      <vt:lpstr>Fixed Asset Tags</vt:lpstr>
      <vt:lpstr>Aggregate Assets</vt:lpstr>
      <vt:lpstr>Fixed Asset Purchase Orders</vt:lpstr>
      <vt:lpstr>Banner Entry of Fixed and Aggregate Assets</vt:lpstr>
      <vt:lpstr>Inventory</vt:lpstr>
      <vt:lpstr>Surplus and Relocation Form</vt:lpstr>
      <vt:lpstr>Additional Things to Note</vt:lpstr>
    </vt:vector>
  </TitlesOfParts>
  <Company>University of Mary Washington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Pickham (mmiller8)</dc:creator>
  <cp:lastModifiedBy>Arin Doerfler (adoerfle)</cp:lastModifiedBy>
  <cp:revision>172</cp:revision>
  <dcterms:created xsi:type="dcterms:W3CDTF">2019-06-25T13:53:12Z</dcterms:created>
  <dcterms:modified xsi:type="dcterms:W3CDTF">2026-08-07T14:21:43Z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0x01010004520B32B36C3040A27803A673AEF75B</vt:lpwstr>
  </property>
  <property fmtid="{D5CDD505-2E9C-101B-9397-08002B2CF9AE}" pid="3" name="MediaServiceImageTags">
    <vt:lpwstr/>
  </property>
</Properties>
</file>